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268939-69E1-432E-9A3C-5EBB8009EEE4}" type="datetimeFigureOut">
              <a:rPr lang="ru-RU" smtClean="0"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2673B7-96DD-4C8C-A065-3B0A201D990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3105835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u="sng" dirty="0"/>
          </a:p>
          <a:p>
            <a:endParaRPr lang="ru-RU" sz="3600" b="1" u="sng" dirty="0" smtClean="0"/>
          </a:p>
          <a:p>
            <a:endParaRPr lang="ru-RU" sz="3600" b="1" u="sng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838200" y="446405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Исп</a:t>
            </a:r>
            <a:r>
              <a:rPr lang="ru-RU" dirty="0"/>
              <a:t>: </a:t>
            </a:r>
            <a:r>
              <a:rPr lang="ru-RU" dirty="0" err="1"/>
              <a:t>Свидерская</a:t>
            </a:r>
            <a:r>
              <a:rPr lang="ru-RU" dirty="0"/>
              <a:t> Е.В.</a:t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292861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Происхождение землетрясений. Классификация землетрясений</a:t>
            </a:r>
          </a:p>
        </p:txBody>
      </p:sp>
    </p:spTree>
    <p:extLst>
      <p:ext uri="{BB962C8B-B14F-4D97-AF65-F5344CB8AC3E}">
        <p14:creationId xmlns:p14="http://schemas.microsoft.com/office/powerpoint/2010/main" val="4446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Вопросы</a:t>
            </a:r>
          </a:p>
          <a:p>
            <a:pPr marL="571500" lvl="0" indent="-571500">
              <a:buFont typeface="Wingdings" pitchFamily="2" charset="2"/>
              <a:buChar char="q"/>
            </a:pPr>
            <a:r>
              <a:rPr lang="ru-RU" sz="4000" dirty="0"/>
              <a:t>Что такое землетрясение?</a:t>
            </a:r>
          </a:p>
          <a:p>
            <a:pPr marL="571500" lvl="0" indent="-571500">
              <a:buFont typeface="Wingdings" pitchFamily="2" charset="2"/>
              <a:buChar char="q"/>
            </a:pPr>
            <a:r>
              <a:rPr lang="ru-RU" sz="4000" dirty="0"/>
              <a:t>Как возникает землетрясение?</a:t>
            </a:r>
          </a:p>
          <a:p>
            <a:pPr marL="571500" lvl="0" indent="-571500">
              <a:buFont typeface="Wingdings" pitchFamily="2" charset="2"/>
              <a:buChar char="q"/>
            </a:pPr>
            <a:r>
              <a:rPr lang="ru-RU" sz="4000" dirty="0"/>
              <a:t>Перечислите причины возникновения землетрясений?</a:t>
            </a:r>
          </a:p>
          <a:p>
            <a:pPr marL="571500" lvl="0" indent="-571500">
              <a:buFont typeface="Wingdings" pitchFamily="2" charset="2"/>
              <a:buChar char="q"/>
            </a:pPr>
            <a:r>
              <a:rPr lang="ru-RU" sz="4000" dirty="0"/>
              <a:t>При помощи какого прибора измеряют силу и направление землетрясения?</a:t>
            </a:r>
          </a:p>
        </p:txBody>
      </p:sp>
    </p:spTree>
    <p:extLst>
      <p:ext uri="{BB962C8B-B14F-4D97-AF65-F5344CB8AC3E}">
        <p14:creationId xmlns:p14="http://schemas.microsoft.com/office/powerpoint/2010/main" val="149503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картинки сейсмогра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картинки сейсмограф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sovxoz.com/wp-content/uploads/2013/12/seysmogr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7488832" cy="356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2775" y="476672"/>
            <a:ext cx="79916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Сейсмограф  (от греческого «</a:t>
            </a:r>
            <a:r>
              <a:rPr lang="ru-RU" sz="3200" dirty="0" err="1" smtClean="0">
                <a:solidFill>
                  <a:srgbClr val="FFFF00"/>
                </a:solidFill>
              </a:rPr>
              <a:t>сейсмо</a:t>
            </a:r>
            <a:r>
              <a:rPr lang="ru-RU" sz="3200" dirty="0" smtClean="0">
                <a:solidFill>
                  <a:srgbClr val="FFFF00"/>
                </a:solidFill>
              </a:rPr>
              <a:t>»-землетрясение, «графо»-пишу) – измеряет и автоматически записывает малейшее сотрясение земной коры. 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0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Используя интернет ресурс. Разбившись на группы найдите статистические данные  по землетрясениям в Японии, Средней Азии, Российской Федерации, Кавказе, Камчатке  Кемеровской области, Алтайском крае.</a:t>
            </a:r>
          </a:p>
        </p:txBody>
      </p:sp>
    </p:spTree>
    <p:extLst>
      <p:ext uri="{BB962C8B-B14F-4D97-AF65-F5344CB8AC3E}">
        <p14:creationId xmlns:p14="http://schemas.microsoft.com/office/powerpoint/2010/main" val="10927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tn-andr.narod.ru/data/Glossary/images/p61_seysmoray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6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24936" cy="998984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>
                <a:solidFill>
                  <a:schemeClr val="tx1"/>
                </a:solidFill>
                <a:effectLst/>
              </a:rPr>
              <a:t>Установите </a:t>
            </a:r>
            <a:r>
              <a:rPr lang="ru-RU" sz="2400" i="1" dirty="0">
                <a:solidFill>
                  <a:schemeClr val="tx1"/>
                </a:solidFill>
                <a:effectLst/>
              </a:rPr>
              <a:t>соответствие  вида землетрясения и причины или природы его возникновения</a:t>
            </a:r>
            <a:r>
              <a:rPr lang="ru-RU" sz="2400" i="1" dirty="0" smtClean="0">
                <a:solidFill>
                  <a:schemeClr val="tx1"/>
                </a:solidFill>
                <a:effectLst/>
              </a:rPr>
              <a:t>.(</a:t>
            </a:r>
            <a:r>
              <a:rPr lang="ru-RU" sz="2400" i="1" dirty="0">
                <a:solidFill>
                  <a:schemeClr val="tx1"/>
                </a:solidFill>
                <a:effectLst/>
              </a:rPr>
              <a:t>учебник, стр. 19).</a:t>
            </a: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 fontScale="47500" lnSpcReduction="20000"/>
          </a:bodyPr>
          <a:lstStyle/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Причиной служат тектонические процессы, постоянно происходящие на нашей планете</a:t>
            </a:r>
          </a:p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Причиной служат обрушения карстовых пустот или заброшенных горных выработок (рудников)</a:t>
            </a:r>
          </a:p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Причиной служат удары и взрывы метеоритов, астероидов и комет</a:t>
            </a:r>
          </a:p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Причиной служат подводные или прибрежные тектонические и вулканические землетрясения, сопровождающиеся сдвигом вверх и вниз протяженных участков морского дна.</a:t>
            </a:r>
          </a:p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Причиной служат последствия непродуманной инженерной деятельности человека</a:t>
            </a:r>
          </a:p>
          <a:p>
            <a:pPr marL="13716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Сейсмические волны возникают при извержении вулканов</a:t>
            </a: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3136"/>
          </a:xfrm>
        </p:spPr>
        <p:txBody>
          <a:bodyPr>
            <a:normAutofit fontScale="47500" lnSpcReduction="20000"/>
          </a:bodyPr>
          <a:lstStyle/>
          <a:p>
            <a:pPr marL="137160" indent="0">
              <a:buNone/>
            </a:pPr>
            <a:r>
              <a:rPr lang="ru-RU" dirty="0"/>
              <a:t> </a:t>
            </a:r>
            <a:r>
              <a:rPr lang="ru-RU" sz="5100" dirty="0">
                <a:solidFill>
                  <a:srgbClr val="FFFF00"/>
                </a:solidFill>
              </a:rPr>
              <a:t>Тектонические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 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Вулканические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 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Наведенные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 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Моретрясения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 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При ударе космических тел о Землю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 </a:t>
            </a:r>
          </a:p>
          <a:p>
            <a:pPr marL="137160" indent="0">
              <a:buNone/>
            </a:pPr>
            <a:r>
              <a:rPr lang="ru-RU" sz="5100" dirty="0">
                <a:solidFill>
                  <a:srgbClr val="FFFF00"/>
                </a:solidFill>
              </a:rPr>
              <a:t>Обвальные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6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Заполните </a:t>
            </a:r>
            <a:r>
              <a:rPr lang="ru-RU" sz="4400" dirty="0" smtClean="0">
                <a:solidFill>
                  <a:srgbClr val="FFFF00"/>
                </a:solidFill>
              </a:rPr>
              <a:t>3 </a:t>
            </a:r>
            <a:r>
              <a:rPr lang="ru-RU" sz="4400" dirty="0">
                <a:solidFill>
                  <a:srgbClr val="FFFF00"/>
                </a:solidFill>
              </a:rPr>
              <a:t>колонку таблицы.</a:t>
            </a:r>
            <a:br>
              <a:rPr lang="ru-RU" sz="4400" dirty="0">
                <a:solidFill>
                  <a:srgbClr val="FFFF00"/>
                </a:solidFill>
              </a:rPr>
            </a:b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106655"/>
              </p:ext>
            </p:extLst>
          </p:nvPr>
        </p:nvGraphicFramePr>
        <p:xfrm>
          <a:off x="611559" y="1397000"/>
          <a:ext cx="8280921" cy="366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137604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Знаю</a:t>
                      </a:r>
                    </a:p>
                    <a:p>
                      <a:endParaRPr lang="ru-RU" sz="4000" dirty="0" smtClean="0"/>
                    </a:p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Хочу</a:t>
                      </a:r>
                      <a:r>
                        <a:rPr lang="ru-RU" sz="3600" baseline="0" dirty="0" smtClean="0"/>
                        <a:t> узнать</a:t>
                      </a:r>
                    </a:p>
                    <a:p>
                      <a:endParaRPr lang="ru-RU" sz="3600" baseline="0" dirty="0" smtClean="0"/>
                    </a:p>
                    <a:p>
                      <a:endParaRPr lang="ru-RU" sz="3600" baseline="0" dirty="0" smtClean="0"/>
                    </a:p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Узнал</a:t>
                      </a:r>
                    </a:p>
                    <a:p>
                      <a:endParaRPr lang="ru-RU" sz="4000" dirty="0"/>
                    </a:p>
                  </a:txBody>
                  <a:tcPr/>
                </a:tc>
              </a:tr>
              <a:tr h="1376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47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Ответьте на вопросы: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9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itchFamily="2" charset="2"/>
              <a:buChar char="q"/>
            </a:pPr>
            <a:r>
              <a:rPr lang="ru-RU" sz="5400" dirty="0" smtClean="0"/>
              <a:t>Что нового вы узнали сегодня на уроке? </a:t>
            </a:r>
          </a:p>
          <a:p>
            <a:pPr marL="685800" indent="-685800">
              <a:buFont typeface="Wingdings" pitchFamily="2" charset="2"/>
              <a:buChar char="q"/>
            </a:pPr>
            <a:r>
              <a:rPr lang="ru-RU" sz="5400" dirty="0" smtClean="0"/>
              <a:t>Ваше отношение к данной теме урока?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7398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Домашнее задание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564905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Пересказать §</a:t>
            </a:r>
            <a:r>
              <a:rPr lang="ru-RU" sz="4400" dirty="0" smtClean="0"/>
              <a:t>2, </a:t>
            </a:r>
            <a:r>
              <a:rPr lang="ru-RU" sz="4400" dirty="0"/>
              <a:t>ответить на вопросы </a:t>
            </a:r>
            <a:r>
              <a:rPr lang="ru-RU" sz="4400" dirty="0" smtClean="0"/>
              <a:t>Стр. </a:t>
            </a:r>
            <a:r>
              <a:rPr lang="ru-RU" sz="4400" dirty="0" smtClean="0"/>
              <a:t>18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464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О чем мы говорили на прошлом уроке?</a:t>
            </a:r>
          </a:p>
        </p:txBody>
      </p:sp>
      <p:pic>
        <p:nvPicPr>
          <p:cNvPr id="1026" name="Picture 2" descr="https://encrypted-tbn3.gstatic.com/images?q=tbn:ANd9GcTcMMkWdtbYXLHnRJoZGrMMnnOzBfF6TeHWQgajwYJ5UeBi9qeM8nUE_T1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7431"/>
            <a:ext cx="3528392" cy="243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grandars.ru/images/1/review/id/116/30d88e2e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3"/>
            <a:ext cx="3600400" cy="248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jinform.com/set/top/0017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871" y="3902071"/>
            <a:ext cx="3133925" cy="229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timg.com/vi/YLNnEnOPba4/hqdefa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3491880" cy="265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katastrofa-online.ru/images/stories/68478481_opolz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83082"/>
            <a:ext cx="258730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81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FF00"/>
                </a:solidFill>
              </a:rPr>
              <a:t>Вставьте правильно в таблицу  предложенные варианты </a:t>
            </a:r>
            <a:r>
              <a:rPr lang="ru-RU" sz="4800" dirty="0" err="1">
                <a:solidFill>
                  <a:srgbClr val="FFFF00"/>
                </a:solidFill>
              </a:rPr>
              <a:t>чс</a:t>
            </a:r>
            <a:r>
              <a:rPr lang="ru-RU" sz="4800" dirty="0">
                <a:solidFill>
                  <a:srgbClr val="FFFF00"/>
                </a:solidFill>
              </a:rPr>
              <a:t> природного характера в соответствии с их классификацией</a:t>
            </a:r>
          </a:p>
        </p:txBody>
      </p:sp>
      <p:pic>
        <p:nvPicPr>
          <p:cNvPr id="1026" name="Picture 2" descr="https://img-fotki.yandex.ru/get/16098/7184537.12/0_cba06_caaea933_X4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18308"/>
            <a:ext cx="7848871" cy="247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34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А теперь, разбившись на пары, разгадайте </a:t>
            </a:r>
            <a:r>
              <a:rPr lang="ru-RU" dirty="0" smtClean="0">
                <a:solidFill>
                  <a:srgbClr val="FFFF00"/>
                </a:solidFill>
              </a:rPr>
              <a:t>головоломку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4000" dirty="0"/>
              <a:t>предвидеть </a:t>
            </a:r>
          </a:p>
          <a:p>
            <a:pPr marL="137160" indent="0">
              <a:buNone/>
            </a:pPr>
            <a:r>
              <a:rPr lang="ru-RU" sz="4000" dirty="0"/>
              <a:t>и ситуации </a:t>
            </a:r>
          </a:p>
          <a:p>
            <a:pPr marL="137160" indent="0">
              <a:buNone/>
            </a:pPr>
            <a:r>
              <a:rPr lang="ru-RU" sz="4000" dirty="0"/>
              <a:t>можно </a:t>
            </a:r>
          </a:p>
          <a:p>
            <a:pPr marL="137160" indent="0">
              <a:buNone/>
            </a:pPr>
            <a:r>
              <a:rPr lang="ru-RU" sz="4000" dirty="0"/>
              <a:t>опасные </a:t>
            </a:r>
          </a:p>
          <a:p>
            <a:pPr marL="137160" indent="0">
              <a:buNone/>
            </a:pPr>
            <a:r>
              <a:rPr lang="ru-RU" sz="4000" dirty="0"/>
              <a:t>нужно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400" dirty="0"/>
              <a:t>спасутся спасись и вокруг </a:t>
            </a:r>
            <a:endParaRPr lang="ru-RU" sz="4400" dirty="0" smtClean="0"/>
          </a:p>
          <a:p>
            <a:pPr marL="137160" indent="0">
              <a:buNone/>
            </a:pPr>
            <a:r>
              <a:rPr lang="ru-RU" sz="4400" dirty="0" smtClean="0"/>
              <a:t>тысячи</a:t>
            </a:r>
            <a:endParaRPr lang="ru-RU" sz="4400" dirty="0"/>
          </a:p>
          <a:p>
            <a:pPr marL="137160" indent="0">
              <a:buNone/>
            </a:pPr>
            <a:r>
              <a:rPr lang="ru-RU" sz="4400" dirty="0"/>
              <a:t>сам</a:t>
            </a:r>
          </a:p>
          <a:p>
            <a:pPr marL="137160" indent="0">
              <a:buNone/>
            </a:pPr>
            <a:r>
              <a:rPr lang="ru-RU" sz="4400" dirty="0"/>
              <a:t> тебя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3401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Ответы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4000" dirty="0"/>
              <a:t>«Опасные ситуации можно и нужно предвидеть»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400" dirty="0"/>
              <a:t>«Спасись сам и вокруг тебя спасутся тысячи»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88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8748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Вся земля сотряслась, туч метнулась гряда.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Сотрясенье земли унесло города…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Все оковы небес разомкнуться смогли.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Свел разгул сотрясенья суставы земли, 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Сжал он бедную землю в такие тиски,</a:t>
            </a:r>
            <a:br>
              <a:rPr lang="ru-RU" sz="4000" dirty="0">
                <a:solidFill>
                  <a:srgbClr val="FFFF00"/>
                </a:solidFill>
              </a:rPr>
            </a:br>
            <a:r>
              <a:rPr lang="ru-RU" sz="4000" dirty="0">
                <a:solidFill>
                  <a:srgbClr val="FFFF00"/>
                </a:solidFill>
              </a:rPr>
              <a:t>Что огромные скалы разбил на куски</a:t>
            </a:r>
            <a:r>
              <a:rPr lang="ru-RU" sz="40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662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5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«Происхождение </a:t>
            </a:r>
            <a:r>
              <a:rPr lang="ru-RU" sz="4400" dirty="0">
                <a:solidFill>
                  <a:srgbClr val="FFFF00"/>
                </a:solidFill>
              </a:rPr>
              <a:t>землетрясений, их классификация»</a:t>
            </a:r>
          </a:p>
        </p:txBody>
      </p:sp>
      <p:pic>
        <p:nvPicPr>
          <p:cNvPr id="2050" name="Picture 2" descr="http://interesource.ru/wp-content/uploads/2013/07/Zemletryas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72531"/>
            <a:ext cx="4176464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eculife.ru/wp-content/uploads/2011/09/%D0%97%D0%B5%D0%BC%D0%BB%D0%B5%D1%82%D1%80%D1%8F%D1%81%D0%B5%D0%BD%D0%B8%D0%B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208"/>
            <a:ext cx="4056531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ytimg.com/vi/VjqFzNsjkSM/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4187957" cy="28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8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5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smtClean="0">
                <a:solidFill>
                  <a:srgbClr val="FFFF00"/>
                </a:solidFill>
              </a:rPr>
              <a:t>Ответьте на вопросы</a:t>
            </a:r>
          </a:p>
          <a:p>
            <a:pPr lvl="0"/>
            <a:endParaRPr lang="ru-RU" sz="4400" dirty="0" smtClean="0">
              <a:solidFill>
                <a:srgbClr val="FFFF00"/>
              </a:solidFill>
            </a:endParaRPr>
          </a:p>
          <a:p>
            <a:pPr marL="571500" lvl="0" indent="-571500">
              <a:buFont typeface="Wingdings" pitchFamily="2" charset="2"/>
              <a:buChar char="q"/>
            </a:pPr>
            <a:r>
              <a:rPr lang="ru-RU" sz="4400" dirty="0" smtClean="0"/>
              <a:t> </a:t>
            </a:r>
            <a:r>
              <a:rPr lang="ru-RU" sz="4400" dirty="0"/>
              <a:t>Как вы думаете, что такое землетрясение?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ru-RU" sz="4400" dirty="0"/>
              <a:t>Что вам о нем известно?</a:t>
            </a:r>
          </a:p>
        </p:txBody>
      </p:sp>
      <p:pic>
        <p:nvPicPr>
          <p:cNvPr id="3074" name="Picture 2" descr="http://vip174.ru/uploads/posts/2015-09/1442473946_zem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82540"/>
            <a:ext cx="8460432" cy="278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5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5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Заполните 1 </a:t>
            </a:r>
            <a:r>
              <a:rPr lang="ru-RU" sz="3600" dirty="0">
                <a:solidFill>
                  <a:srgbClr val="FFFF00"/>
                </a:solidFill>
              </a:rPr>
              <a:t>и 2 колонку таблицы.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240010"/>
              </p:ext>
            </p:extLst>
          </p:nvPr>
        </p:nvGraphicFramePr>
        <p:xfrm>
          <a:off x="395535" y="2204864"/>
          <a:ext cx="8568954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8"/>
                <a:gridCol w="2856318"/>
                <a:gridCol w="2856318"/>
              </a:tblGrid>
              <a:tr h="2574032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Знаю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Хочу узнать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Узнал</a:t>
                      </a:r>
                      <a:endParaRPr lang="ru-RU" sz="4400" dirty="0"/>
                    </a:p>
                  </a:txBody>
                  <a:tcPr/>
                </a:tc>
              </a:tr>
              <a:tr h="6663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87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</TotalTime>
  <Words>319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Исп: Свидерская Е.В. </vt:lpstr>
      <vt:lpstr>Презентация PowerPoint</vt:lpstr>
      <vt:lpstr>Презентация PowerPoint</vt:lpstr>
      <vt:lpstr>А теперь, разбившись на пары, разгадайте головоломку</vt:lpstr>
      <vt:lpstr>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Установите соответствие  вида землетрясения и причины или природы его возникновения.(учебник, стр. 19). </vt:lpstr>
      <vt:lpstr>Заполните 3 колонку таблицы.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Исп: Свидерская Е.В. </dc:title>
  <dc:creator>Свидерская</dc:creator>
  <cp:lastModifiedBy>Свидерская</cp:lastModifiedBy>
  <cp:revision>17</cp:revision>
  <dcterms:created xsi:type="dcterms:W3CDTF">2016-02-11T05:29:57Z</dcterms:created>
  <dcterms:modified xsi:type="dcterms:W3CDTF">2016-02-12T03:46:55Z</dcterms:modified>
</cp:coreProperties>
</file>