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9" r:id="rId3"/>
    <p:sldId id="260" r:id="rId4"/>
    <p:sldId id="279" r:id="rId5"/>
    <p:sldId id="261" r:id="rId6"/>
    <p:sldId id="275" r:id="rId7"/>
    <p:sldId id="278" r:id="rId8"/>
    <p:sldId id="286" r:id="rId9"/>
    <p:sldId id="257" r:id="rId10"/>
    <p:sldId id="258" r:id="rId11"/>
    <p:sldId id="291" r:id="rId12"/>
    <p:sldId id="287" r:id="rId13"/>
    <p:sldId id="264" r:id="rId14"/>
    <p:sldId id="285" r:id="rId15"/>
    <p:sldId id="288" r:id="rId16"/>
    <p:sldId id="289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80" r:id="rId28"/>
    <p:sldId id="281" r:id="rId29"/>
    <p:sldId id="292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95A5E-7E8B-4234-B527-A447228AFCB9}" type="datetimeFigureOut">
              <a:rPr lang="en-US"/>
              <a:pPr>
                <a:defRPr/>
              </a:pPr>
              <a:t>11/20/2016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7BBE8-04E8-4C30-8FD1-25DCFE5645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E9EB4-8EDD-4895-B16A-DD2906A4C68D}" type="datetimeFigureOut">
              <a:rPr lang="en-US"/>
              <a:pPr>
                <a:defRPr/>
              </a:pPr>
              <a:t>11/20/2016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C13F4-A799-427D-B3F9-3FEE2FF83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C5CC6-BDBA-4D82-B390-E0927DC77FC3}" type="datetimeFigureOut">
              <a:rPr lang="en-US"/>
              <a:pPr>
                <a:defRPr/>
              </a:pPr>
              <a:t>11/20/2016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29E2D-D4E1-4CFD-BBBD-A88DE6763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78B05-70A5-4B15-AC0A-3E962E68668B}" type="datetimeFigureOut">
              <a:rPr lang="en-US"/>
              <a:pPr>
                <a:defRPr/>
              </a:pPr>
              <a:t>11/20/2016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82F8E-12DB-4239-A322-4EA195B3E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A26CD-E336-4450-8AB9-C9170CEFC3C6}" type="datetimeFigureOut">
              <a:rPr lang="en-US"/>
              <a:pPr>
                <a:defRPr/>
              </a:pPr>
              <a:t>11/20/2016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896EA-B33D-4846-8F1E-BC30B090E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E6040-E0AB-440A-9148-DC948BD4AD7E}" type="datetimeFigureOut">
              <a:rPr lang="en-US"/>
              <a:pPr>
                <a:defRPr/>
              </a:pPr>
              <a:t>11/20/2016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A3B75-D8D4-43D0-BACA-ACD052ABE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2473A-1B8E-422E-BF53-C9CC2D9A7A7C}" type="datetimeFigureOut">
              <a:rPr lang="en-US"/>
              <a:pPr>
                <a:defRPr/>
              </a:pPr>
              <a:t>11/20/2016</a:t>
            </a:fld>
            <a:endParaRPr lang="en-US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D4B28-E2C9-4FCC-935C-E6C5567AF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E8FAA-4A94-4E0C-887C-0B9A1CFF4B97}" type="datetimeFigureOut">
              <a:rPr lang="en-US"/>
              <a:pPr>
                <a:defRPr/>
              </a:pPr>
              <a:t>11/20/2016</a:t>
            </a:fld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E981A-3959-47E2-877B-84921BE381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1CABD-0D69-49EF-AFC6-2DB9840FFEFF}" type="datetimeFigureOut">
              <a:rPr lang="en-US"/>
              <a:pPr>
                <a:defRPr/>
              </a:pPr>
              <a:t>11/20/2016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08C3A-54CC-411F-9445-60551B1501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91650-E923-4464-B4EB-E6447F750D52}" type="datetimeFigureOut">
              <a:rPr lang="en-US"/>
              <a:pPr>
                <a:defRPr/>
              </a:pPr>
              <a:t>11/20/2016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4F380-6F2C-4E57-A837-6E8E5FA04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740B9-8403-420A-BCBB-98EB387A0087}" type="datetimeFigureOut">
              <a:rPr lang="en-US"/>
              <a:pPr>
                <a:defRPr/>
              </a:pPr>
              <a:t>11/20/2016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083A9-B489-4468-A81A-3205C081B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DD5056-E800-483F-AEF0-0D5A050C5110}" type="datetimeFigureOut">
              <a:rPr lang="en-US"/>
              <a:pPr>
                <a:defRPr/>
              </a:pPr>
              <a:t>11/20/2016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FAC5D5-40C9-4A61-B1DE-31637DCCC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76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2895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722313" y="2590800"/>
            <a:ext cx="7772400" cy="2590800"/>
          </a:xfrm>
        </p:spPr>
        <p:txBody>
          <a:bodyPr>
            <a:normAutofit fontScale="40000" lnSpcReduction="20000"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800" dirty="0" smtClean="0"/>
              <a:t>Консультация для родителей первоклассников.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800" dirty="0" smtClean="0"/>
              <a:t>«Речевая готовность ребёнка к школьному обучению. 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800" dirty="0" smtClean="0"/>
              <a:t>Предупреждение нарушений письменной </a:t>
            </a:r>
            <a:r>
              <a:rPr lang="ru-RU" sz="5800" dirty="0" smtClean="0"/>
              <a:t>речи»</a:t>
            </a:r>
            <a:endParaRPr lang="ru-RU" sz="5800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 smtClean="0"/>
          </a:p>
          <a:p>
            <a:pPr algn="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Учитель-логопед –М(К)ОУ «С(К)ОШ»</a:t>
            </a:r>
          </a:p>
          <a:p>
            <a:pPr algn="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 </a:t>
            </a:r>
            <a:r>
              <a:rPr lang="ru-RU" dirty="0" err="1" smtClean="0"/>
              <a:t>Протасевич</a:t>
            </a:r>
            <a:r>
              <a:rPr lang="ru-RU" dirty="0" smtClean="0"/>
              <a:t> Оксана </a:t>
            </a:r>
            <a:r>
              <a:rPr lang="ru-RU" dirty="0" err="1" smtClean="0"/>
              <a:t>Александровнаг</a:t>
            </a:r>
            <a:endParaRPr lang="ru-RU" dirty="0" smtClean="0"/>
          </a:p>
          <a:p>
            <a:pPr algn="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Город Ноябрьск </a:t>
            </a:r>
            <a:endParaRPr lang="ru-RU" dirty="0"/>
          </a:p>
        </p:txBody>
      </p:sp>
      <p:pic>
        <p:nvPicPr>
          <p:cNvPr id="13315" name="Picture 2" descr="m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914400"/>
            <a:ext cx="16002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066800" y="1219200"/>
            <a:ext cx="723900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</a:rPr>
              <a:t>Ошибки при письме</a:t>
            </a:r>
            <a:r>
              <a:rPr lang="ru-RU" sz="2800" dirty="0">
                <a:latin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</a:rPr>
              <a:t>- пропуск </a:t>
            </a:r>
            <a:r>
              <a:rPr lang="ru-RU" dirty="0">
                <a:latin typeface="Times New Roman" pitchFamily="18" charset="0"/>
              </a:rPr>
              <a:t>гласных и согласных букв (</a:t>
            </a:r>
            <a:r>
              <a:rPr lang="ru-RU" b="1" dirty="0">
                <a:latin typeface="Times New Roman" pitchFamily="18" charset="0"/>
              </a:rPr>
              <a:t>день - '</a:t>
            </a:r>
            <a:r>
              <a:rPr lang="ru-RU" b="1" dirty="0" err="1">
                <a:latin typeface="Times New Roman" pitchFamily="18" charset="0"/>
              </a:rPr>
              <a:t>днь</a:t>
            </a:r>
            <a:r>
              <a:rPr lang="ru-RU" b="1" dirty="0">
                <a:latin typeface="Times New Roman" pitchFamily="18" charset="0"/>
              </a:rPr>
              <a:t>', между - 'межу');</a:t>
            </a:r>
            <a:r>
              <a:rPr lang="ru-RU" dirty="0">
                <a:latin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</a:rPr>
            </a:br>
            <a:r>
              <a:rPr lang="ru-RU" dirty="0" smtClean="0">
                <a:latin typeface="Times New Roman" pitchFamily="18" charset="0"/>
              </a:rPr>
              <a:t> - перестановка </a:t>
            </a:r>
            <a:r>
              <a:rPr lang="ru-RU" dirty="0">
                <a:latin typeface="Times New Roman" pitchFamily="18" charset="0"/>
              </a:rPr>
              <a:t>букв, лишние буквы (</a:t>
            </a:r>
            <a:r>
              <a:rPr lang="ru-RU" b="1" dirty="0">
                <a:latin typeface="Times New Roman" pitchFamily="18" charset="0"/>
              </a:rPr>
              <a:t>лужа - '</a:t>
            </a:r>
            <a:r>
              <a:rPr lang="ru-RU" b="1" dirty="0" err="1">
                <a:latin typeface="Times New Roman" pitchFamily="18" charset="0"/>
              </a:rPr>
              <a:t>нулжа</a:t>
            </a:r>
            <a:r>
              <a:rPr lang="ru-RU" b="1" dirty="0">
                <a:latin typeface="Times New Roman" pitchFamily="18" charset="0"/>
              </a:rPr>
              <a:t>'</a:t>
            </a:r>
            <a:r>
              <a:rPr lang="ru-RU" dirty="0">
                <a:latin typeface="Times New Roman" pitchFamily="18" charset="0"/>
              </a:rPr>
              <a:t>);</a:t>
            </a:r>
            <a:br>
              <a:rPr lang="ru-RU" dirty="0">
                <a:latin typeface="Times New Roman" pitchFamily="18" charset="0"/>
              </a:rPr>
            </a:br>
            <a:r>
              <a:rPr lang="ru-RU" dirty="0" smtClean="0">
                <a:latin typeface="Times New Roman" pitchFamily="18" charset="0"/>
              </a:rPr>
              <a:t> - пропуск </a:t>
            </a:r>
            <a:r>
              <a:rPr lang="ru-RU" dirty="0">
                <a:latin typeface="Times New Roman" pitchFamily="18" charset="0"/>
              </a:rPr>
              <a:t>слогов, лишние слоги </a:t>
            </a:r>
            <a:r>
              <a:rPr lang="ru-RU" b="1" dirty="0">
                <a:latin typeface="Times New Roman" pitchFamily="18" charset="0"/>
              </a:rPr>
              <a:t>(дорожке - '</a:t>
            </a:r>
            <a:r>
              <a:rPr lang="ru-RU" b="1" dirty="0" err="1">
                <a:latin typeface="Times New Roman" pitchFamily="18" charset="0"/>
              </a:rPr>
              <a:t>дожке</a:t>
            </a:r>
            <a:r>
              <a:rPr lang="ru-RU" b="1" dirty="0">
                <a:latin typeface="Times New Roman" pitchFamily="18" charset="0"/>
              </a:rPr>
              <a:t>', тишина - '</a:t>
            </a:r>
            <a:r>
              <a:rPr lang="ru-RU" b="1" dirty="0" err="1">
                <a:latin typeface="Times New Roman" pitchFamily="18" charset="0"/>
              </a:rPr>
              <a:t>тишинына</a:t>
            </a:r>
            <a:r>
              <a:rPr lang="ru-RU" b="1" dirty="0">
                <a:latin typeface="Times New Roman" pitchFamily="18" charset="0"/>
              </a:rPr>
              <a:t>');</a:t>
            </a:r>
            <a:r>
              <a:rPr lang="ru-RU" dirty="0">
                <a:latin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</a:rPr>
            </a:br>
            <a:r>
              <a:rPr lang="ru-RU" dirty="0" smtClean="0">
                <a:latin typeface="Times New Roman" pitchFamily="18" charset="0"/>
              </a:rPr>
              <a:t> - замена </a:t>
            </a:r>
            <a:r>
              <a:rPr lang="ru-RU" dirty="0">
                <a:latin typeface="Times New Roman" pitchFamily="18" charset="0"/>
              </a:rPr>
              <a:t>гласных в ударном положении (</a:t>
            </a:r>
            <a:r>
              <a:rPr lang="ru-RU" b="1" dirty="0">
                <a:latin typeface="Times New Roman" pitchFamily="18" charset="0"/>
              </a:rPr>
              <a:t>задача - '</a:t>
            </a:r>
            <a:r>
              <a:rPr lang="ru-RU" b="1" dirty="0" err="1">
                <a:latin typeface="Times New Roman" pitchFamily="18" charset="0"/>
              </a:rPr>
              <a:t>задоча</a:t>
            </a:r>
            <a:r>
              <a:rPr lang="ru-RU" b="1" dirty="0">
                <a:latin typeface="Times New Roman" pitchFamily="18" charset="0"/>
              </a:rPr>
              <a:t>');</a:t>
            </a:r>
            <a:r>
              <a:rPr lang="ru-RU" dirty="0">
                <a:latin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</a:rPr>
            </a:br>
            <a:r>
              <a:rPr lang="ru-RU" dirty="0" smtClean="0">
                <a:latin typeface="Times New Roman" pitchFamily="18" charset="0"/>
              </a:rPr>
              <a:t> - замена </a:t>
            </a:r>
            <a:r>
              <a:rPr lang="ru-RU" dirty="0">
                <a:latin typeface="Times New Roman" pitchFamily="18" charset="0"/>
              </a:rPr>
              <a:t>йотированных гласных (</a:t>
            </a:r>
            <a:r>
              <a:rPr lang="ru-RU" b="1" dirty="0">
                <a:latin typeface="Times New Roman" pitchFamily="18" charset="0"/>
              </a:rPr>
              <a:t>идёт - '</a:t>
            </a:r>
            <a:r>
              <a:rPr lang="ru-RU" b="1" dirty="0" err="1">
                <a:latin typeface="Times New Roman" pitchFamily="18" charset="0"/>
              </a:rPr>
              <a:t>идют</a:t>
            </a:r>
            <a:r>
              <a:rPr lang="ru-RU" b="1" dirty="0">
                <a:latin typeface="Times New Roman" pitchFamily="18" charset="0"/>
              </a:rPr>
              <a:t>', посёлок - '</a:t>
            </a:r>
            <a:r>
              <a:rPr lang="ru-RU" b="1" dirty="0" err="1">
                <a:latin typeface="Times New Roman" pitchFamily="18" charset="0"/>
              </a:rPr>
              <a:t>посялок</a:t>
            </a:r>
            <a:r>
              <a:rPr lang="ru-RU" b="1" dirty="0">
                <a:latin typeface="Times New Roman" pitchFamily="18" charset="0"/>
              </a:rPr>
              <a:t>');</a:t>
            </a:r>
            <a:r>
              <a:rPr lang="ru-RU" dirty="0">
                <a:latin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</a:rPr>
            </a:br>
            <a:r>
              <a:rPr lang="ru-RU" dirty="0" smtClean="0">
                <a:latin typeface="Times New Roman" pitchFamily="18" charset="0"/>
              </a:rPr>
              <a:t> - замена </a:t>
            </a:r>
            <a:r>
              <a:rPr lang="ru-RU" dirty="0">
                <a:latin typeface="Times New Roman" pitchFamily="18" charset="0"/>
              </a:rPr>
              <a:t>согласных;</a:t>
            </a:r>
            <a:br>
              <a:rPr lang="ru-RU" dirty="0">
                <a:latin typeface="Times New Roman" pitchFamily="18" charset="0"/>
              </a:rPr>
            </a:br>
            <a:endParaRPr lang="ru-RU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Прямоугольник 1"/>
          <p:cNvSpPr>
            <a:spLocks noChangeArrowheads="1"/>
          </p:cNvSpPr>
          <p:nvPr/>
        </p:nvSpPr>
        <p:spPr bwMode="auto">
          <a:xfrm>
            <a:off x="1066800" y="1028700"/>
            <a:ext cx="69342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</a:rPr>
              <a:t>обозначение твердости - мягкости согласных на письме гласными </a:t>
            </a:r>
            <a:r>
              <a:rPr lang="ru-RU" b="1" dirty="0">
                <a:latin typeface="Times New Roman" pitchFamily="18" charset="0"/>
              </a:rPr>
              <a:t>(кругом - '</a:t>
            </a:r>
            <a:r>
              <a:rPr lang="ru-RU" b="1" dirty="0" err="1">
                <a:latin typeface="Times New Roman" pitchFamily="18" charset="0"/>
              </a:rPr>
              <a:t>крюгом</a:t>
            </a:r>
            <a:r>
              <a:rPr lang="ru-RU" b="1" dirty="0">
                <a:latin typeface="Times New Roman" pitchFamily="18" charset="0"/>
              </a:rPr>
              <a:t>', люди - 'луди');</a:t>
            </a:r>
            <a:r>
              <a:rPr lang="ru-RU" dirty="0">
                <a:latin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</a:rPr>
            </a:br>
            <a:r>
              <a:rPr lang="ru-RU" dirty="0" smtClean="0">
                <a:latin typeface="Times New Roman" pitchFamily="18" charset="0"/>
              </a:rPr>
              <a:t>- обозначение </a:t>
            </a:r>
            <a:r>
              <a:rPr lang="ru-RU" dirty="0">
                <a:latin typeface="Times New Roman" pitchFamily="18" charset="0"/>
              </a:rPr>
              <a:t>мягкости при помощи ь </a:t>
            </a:r>
            <a:r>
              <a:rPr lang="ru-RU" b="1" dirty="0">
                <a:latin typeface="Times New Roman" pitchFamily="18" charset="0"/>
              </a:rPr>
              <a:t>(васильки - '</a:t>
            </a:r>
            <a:r>
              <a:rPr lang="ru-RU" b="1" dirty="0" err="1">
                <a:latin typeface="Times New Roman" pitchFamily="18" charset="0"/>
              </a:rPr>
              <a:t>василки</a:t>
            </a:r>
            <a:r>
              <a:rPr lang="ru-RU" b="1" dirty="0">
                <a:latin typeface="Times New Roman" pitchFamily="18" charset="0"/>
              </a:rPr>
              <a:t>', большие - '</a:t>
            </a:r>
            <a:r>
              <a:rPr lang="ru-RU" b="1" dirty="0" err="1">
                <a:latin typeface="Times New Roman" pitchFamily="18" charset="0"/>
              </a:rPr>
              <a:t>болшие</a:t>
            </a:r>
            <a:r>
              <a:rPr lang="ru-RU" b="1" dirty="0">
                <a:latin typeface="Times New Roman" pitchFamily="18" charset="0"/>
              </a:rPr>
              <a:t>');</a:t>
            </a:r>
            <a:r>
              <a:rPr lang="ru-RU" dirty="0">
                <a:latin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</a:rPr>
            </a:br>
            <a:r>
              <a:rPr lang="ru-RU" dirty="0" smtClean="0">
                <a:latin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</a:rPr>
              <a:t>недописывание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</a:rPr>
              <a:t>слов </a:t>
            </a:r>
            <a:r>
              <a:rPr lang="ru-RU" b="1" dirty="0">
                <a:latin typeface="Times New Roman" pitchFamily="18" charset="0"/>
              </a:rPr>
              <a:t>(мышка - '</a:t>
            </a:r>
            <a:r>
              <a:rPr lang="ru-RU" b="1" dirty="0" err="1">
                <a:latin typeface="Times New Roman" pitchFamily="18" charset="0"/>
              </a:rPr>
              <a:t>мышк</a:t>
            </a:r>
            <a:r>
              <a:rPr lang="ru-RU" b="1" dirty="0">
                <a:latin typeface="Times New Roman" pitchFamily="18" charset="0"/>
              </a:rPr>
              <a:t>');</a:t>
            </a:r>
            <a:r>
              <a:rPr lang="ru-RU" dirty="0">
                <a:latin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</a:rPr>
            </a:br>
            <a:r>
              <a:rPr lang="ru-RU" dirty="0" smtClean="0">
                <a:latin typeface="Times New Roman" pitchFamily="18" charset="0"/>
              </a:rPr>
              <a:t>- замена </a:t>
            </a:r>
            <a:r>
              <a:rPr lang="ru-RU" dirty="0">
                <a:latin typeface="Times New Roman" pitchFamily="18" charset="0"/>
              </a:rPr>
              <a:t>слов, искажение слов </a:t>
            </a:r>
            <a:r>
              <a:rPr lang="ru-RU" b="1" dirty="0">
                <a:latin typeface="Times New Roman" pitchFamily="18" charset="0"/>
              </a:rPr>
              <a:t>(мишка - 'книжка', лепечут - '</a:t>
            </a:r>
            <a:r>
              <a:rPr lang="ru-RU" b="1" dirty="0" err="1">
                <a:latin typeface="Times New Roman" pitchFamily="18" charset="0"/>
              </a:rPr>
              <a:t>требпечут</a:t>
            </a:r>
            <a:r>
              <a:rPr lang="ru-RU" b="1" dirty="0">
                <a:latin typeface="Times New Roman" pitchFamily="18" charset="0"/>
              </a:rPr>
              <a:t>');</a:t>
            </a:r>
            <a:r>
              <a:rPr lang="ru-RU" dirty="0">
                <a:latin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</a:rPr>
            </a:br>
            <a:r>
              <a:rPr lang="ru-RU" dirty="0" smtClean="0">
                <a:latin typeface="Times New Roman" pitchFamily="18" charset="0"/>
              </a:rPr>
              <a:t>- раздельное </a:t>
            </a:r>
            <a:r>
              <a:rPr lang="ru-RU" dirty="0">
                <a:latin typeface="Times New Roman" pitchFamily="18" charset="0"/>
              </a:rPr>
              <a:t>и слитное написание слов, предлогов (</a:t>
            </a:r>
            <a:r>
              <a:rPr lang="ru-RU" b="1" dirty="0">
                <a:latin typeface="Times New Roman" pitchFamily="18" charset="0"/>
              </a:rPr>
              <a:t>по лицу - '</a:t>
            </a:r>
            <a:r>
              <a:rPr lang="ru-RU" b="1" dirty="0" err="1">
                <a:latin typeface="Times New Roman" pitchFamily="18" charset="0"/>
              </a:rPr>
              <a:t>полицу</a:t>
            </a:r>
            <a:r>
              <a:rPr lang="ru-RU" b="1" dirty="0">
                <a:latin typeface="Times New Roman" pitchFamily="18" charset="0"/>
              </a:rPr>
              <a:t>', столбом - 'с </a:t>
            </a:r>
            <a:r>
              <a:rPr lang="ru-RU" b="1" dirty="0" err="1">
                <a:latin typeface="Times New Roman" pitchFamily="18" charset="0"/>
              </a:rPr>
              <a:t>толбом</a:t>
            </a:r>
            <a:r>
              <a:rPr lang="ru-RU" b="1" dirty="0">
                <a:latin typeface="Times New Roman" pitchFamily="18" charset="0"/>
              </a:rPr>
              <a:t>').</a:t>
            </a:r>
            <a:br>
              <a:rPr lang="ru-RU" b="1" dirty="0">
                <a:latin typeface="Times New Roman" pitchFamily="18" charset="0"/>
              </a:rPr>
            </a:br>
            <a:endParaRPr lang="ru-RU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00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3700" b="0" smtClean="0">
                <a:ln>
                  <a:noFill/>
                </a:ln>
                <a:solidFill>
                  <a:srgbClr val="008000"/>
                </a:solidFill>
                <a:effectLst/>
                <a:latin typeface="Lucida Sans" pitchFamily="34" charset="0"/>
              </a:rPr>
              <a:t>Виды ошибок в письменной речи</a:t>
            </a:r>
          </a:p>
        </p:txBody>
      </p:sp>
      <p:pic>
        <p:nvPicPr>
          <p:cNvPr id="41988" name="Picture 3" descr="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lum bright="18000" contrast="42000"/>
          </a:blip>
          <a:srcRect/>
          <a:stretch>
            <a:fillRect/>
          </a:stretch>
        </p:blipFill>
        <p:spPr>
          <a:xfrm>
            <a:off x="862013" y="2133600"/>
            <a:ext cx="7418387" cy="4124325"/>
          </a:xfrm>
          <a:noFill/>
          <a:ln/>
        </p:spPr>
      </p:pic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762000" y="1524000"/>
            <a:ext cx="674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1800" b="1"/>
              <a:t>Смешения и замены парных согласных</a:t>
            </a:r>
            <a:r>
              <a:rPr lang="ru-RU" sz="1800"/>
              <a:t> (сильная позиция)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219200" y="1371600"/>
            <a:ext cx="68580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</a:rPr>
              <a:t>Ошибки при чтении:</a:t>
            </a:r>
          </a:p>
          <a:p>
            <a:r>
              <a:rPr lang="ru-RU" sz="2800" dirty="0" smtClean="0">
                <a:latin typeface="Times New Roman" pitchFamily="18" charset="0"/>
              </a:rPr>
              <a:t>- пропуск </a:t>
            </a:r>
            <a:r>
              <a:rPr lang="ru-RU" sz="2800" dirty="0">
                <a:latin typeface="Times New Roman" pitchFamily="18" charset="0"/>
              </a:rPr>
              <a:t>букв, слогов, предлогов;</a:t>
            </a:r>
            <a:br>
              <a:rPr lang="ru-RU" sz="2800" dirty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- замена </a:t>
            </a:r>
            <a:r>
              <a:rPr lang="ru-RU" sz="2800" dirty="0">
                <a:latin typeface="Times New Roman" pitchFamily="18" charset="0"/>
              </a:rPr>
              <a:t>и перестановка букв, слогов;</a:t>
            </a:r>
            <a:br>
              <a:rPr lang="ru-RU" sz="2800" dirty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- '</a:t>
            </a:r>
            <a:r>
              <a:rPr lang="ru-RU" sz="2800" dirty="0" err="1" smtClean="0">
                <a:latin typeface="Times New Roman" pitchFamily="18" charset="0"/>
              </a:rPr>
              <a:t>застревание</a:t>
            </a:r>
            <a:r>
              <a:rPr lang="ru-RU" sz="2800" dirty="0">
                <a:latin typeface="Times New Roman" pitchFamily="18" charset="0"/>
              </a:rPr>
              <a:t>' на какой-либо букве, слоге, слове;</a:t>
            </a:r>
            <a:br>
              <a:rPr lang="ru-RU" sz="2800" dirty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</a:rPr>
              <a:t>недочитывание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окончаний слов;</a:t>
            </a:r>
            <a:br>
              <a:rPr lang="ru-RU" sz="2800" dirty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- искажение </a:t>
            </a:r>
            <a:r>
              <a:rPr lang="ru-RU" sz="2800" dirty="0">
                <a:latin typeface="Times New Roman" pitchFamily="18" charset="0"/>
              </a:rPr>
              <a:t>слов;</a:t>
            </a:r>
            <a:br>
              <a:rPr lang="ru-RU" sz="2800" dirty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- добавление </a:t>
            </a:r>
            <a:r>
              <a:rPr lang="ru-RU" sz="2800" dirty="0">
                <a:latin typeface="Times New Roman" pitchFamily="18" charset="0"/>
              </a:rPr>
              <a:t>лишних букв, слогов и даже слов;</a:t>
            </a:r>
            <a:br>
              <a:rPr lang="ru-RU" sz="2800" dirty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- 'угадывание</a:t>
            </a:r>
            <a:r>
              <a:rPr lang="ru-RU" sz="2800" dirty="0">
                <a:latin typeface="Times New Roman" pitchFamily="18" charset="0"/>
              </a:rPr>
              <a:t>' слов.</a:t>
            </a:r>
            <a:br>
              <a:rPr lang="ru-RU" sz="2800" dirty="0">
                <a:latin typeface="Times New Roman" pitchFamily="18" charset="0"/>
              </a:rPr>
            </a:br>
            <a:endParaRPr lang="ru-RU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143000"/>
            <a:ext cx="8229600" cy="1676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Упражнения для Развития фонематического восприятия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971800"/>
            <a:ext cx="7543800" cy="3581400"/>
          </a:xfrm>
        </p:spPr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 smtClean="0"/>
          </a:p>
          <a:p>
            <a:pPr algn="l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b="1" i="1" dirty="0" smtClean="0">
                <a:solidFill>
                  <a:schemeClr val="bg1"/>
                </a:solidFill>
              </a:rPr>
              <a:t>Выдели слово. </a:t>
            </a:r>
          </a:p>
          <a:p>
            <a:pPr algn="l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Предложите детям хлопать в ладоши (топать ногой, ударять по коленкам, поднимать руку вверх...) тогда, когда они услышат слова, с заданным звуком.</a:t>
            </a:r>
          </a:p>
          <a:p>
            <a:pPr algn="l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b="1" i="1" dirty="0" smtClean="0">
                <a:solidFill>
                  <a:schemeClr val="bg1"/>
                </a:solidFill>
              </a:rPr>
              <a:t>Какой звук есть во всех словах? </a:t>
            </a:r>
          </a:p>
          <a:p>
            <a:pPr algn="l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Взрослый произносит три - четыре слова, в каждом из которых есть один и тот же звук: шуба, кошка, мышь - и спрашивает у ребенка, какой звук есть во всех этих словах.</a:t>
            </a:r>
          </a:p>
          <a:p>
            <a:pPr algn="l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b="1" i="1" dirty="0" smtClean="0">
                <a:solidFill>
                  <a:schemeClr val="bg1"/>
                </a:solidFill>
              </a:rPr>
              <a:t>Определить место заданного звука в слове.(</a:t>
            </a:r>
            <a:r>
              <a:rPr lang="ru-RU" b="1" i="1" u="sng" dirty="0" smtClean="0">
                <a:solidFill>
                  <a:schemeClr val="bg1"/>
                </a:solidFill>
              </a:rPr>
              <a:t>р</a:t>
            </a:r>
            <a:r>
              <a:rPr lang="ru-RU" b="1" i="1" dirty="0" smtClean="0">
                <a:solidFill>
                  <a:schemeClr val="bg1"/>
                </a:solidFill>
              </a:rPr>
              <a:t>ак, ко</a:t>
            </a:r>
            <a:r>
              <a:rPr lang="ru-RU" b="1" i="1" u="sng" dirty="0" smtClean="0">
                <a:solidFill>
                  <a:schemeClr val="bg1"/>
                </a:solidFill>
              </a:rPr>
              <a:t>р</a:t>
            </a:r>
            <a:r>
              <a:rPr lang="ru-RU" b="1" i="1" dirty="0" smtClean="0">
                <a:solidFill>
                  <a:schemeClr val="bg1"/>
                </a:solidFill>
              </a:rPr>
              <a:t>обка, мусо</a:t>
            </a:r>
            <a:r>
              <a:rPr lang="ru-RU" b="1" i="1" u="sng" dirty="0" smtClean="0">
                <a:solidFill>
                  <a:schemeClr val="bg1"/>
                </a:solidFill>
              </a:rPr>
              <a:t>р</a:t>
            </a:r>
            <a:r>
              <a:rPr lang="ru-RU" b="1" i="1" dirty="0" smtClean="0">
                <a:solidFill>
                  <a:schemeClr val="bg1"/>
                </a:solidFill>
              </a:rPr>
              <a:t>)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b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Игра «Веселые названия»</a:t>
            </a:r>
          </a:p>
        </p:txBody>
      </p:sp>
      <p:pic>
        <p:nvPicPr>
          <p:cNvPr id="43012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1219200"/>
            <a:ext cx="3614738" cy="1047750"/>
          </a:xfrm>
          <a:noFill/>
          <a:ln/>
        </p:spPr>
      </p:pic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143000"/>
            <a:ext cx="10715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11430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4448175" y="324643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/>
              <a:t> </a:t>
            </a: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609600" y="2284413"/>
            <a:ext cx="8153400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800" dirty="0" err="1"/>
              <a:t>Баман</a:t>
            </a:r>
            <a:r>
              <a:rPr lang="ru-RU" sz="1800" dirty="0"/>
              <a:t>                       альбом                  витамин                 клетка</a:t>
            </a:r>
          </a:p>
          <a:p>
            <a:r>
              <a:rPr lang="ru-RU" sz="1800" dirty="0" err="1"/>
              <a:t>Паман</a:t>
            </a:r>
            <a:r>
              <a:rPr lang="ru-RU" sz="1800" dirty="0"/>
              <a:t>                       </a:t>
            </a:r>
            <a:r>
              <a:rPr lang="ru-RU" sz="1800" dirty="0" err="1"/>
              <a:t>айбом</a:t>
            </a:r>
            <a:r>
              <a:rPr lang="ru-RU" sz="1800" dirty="0"/>
              <a:t>                   </a:t>
            </a:r>
            <a:r>
              <a:rPr lang="ru-RU" sz="1800" dirty="0" err="1"/>
              <a:t>митанин</a:t>
            </a:r>
            <a:r>
              <a:rPr lang="ru-RU" sz="1800" dirty="0"/>
              <a:t>                  </a:t>
            </a:r>
            <a:r>
              <a:rPr lang="ru-RU" sz="1800" dirty="0" err="1"/>
              <a:t>къетка</a:t>
            </a:r>
            <a:endParaRPr lang="ru-RU" sz="1800" dirty="0"/>
          </a:p>
          <a:p>
            <a:r>
              <a:rPr lang="ru-RU" sz="1800" dirty="0"/>
              <a:t> Банан                       </a:t>
            </a:r>
            <a:r>
              <a:rPr lang="ru-RU" sz="1800" dirty="0" err="1"/>
              <a:t>аньбом</a:t>
            </a:r>
            <a:r>
              <a:rPr lang="ru-RU" sz="1800" dirty="0"/>
              <a:t>                 </a:t>
            </a:r>
            <a:r>
              <a:rPr lang="ru-RU" sz="1800" dirty="0" err="1"/>
              <a:t>фитамин</a:t>
            </a:r>
            <a:r>
              <a:rPr lang="ru-RU" sz="1800" dirty="0"/>
              <a:t>                </a:t>
            </a:r>
            <a:r>
              <a:rPr lang="ru-RU" sz="1800" dirty="0" err="1"/>
              <a:t>клетта</a:t>
            </a:r>
            <a:endParaRPr lang="ru-RU" sz="1800" dirty="0"/>
          </a:p>
          <a:p>
            <a:r>
              <a:rPr lang="ru-RU" sz="1800" dirty="0"/>
              <a:t> </a:t>
            </a:r>
            <a:r>
              <a:rPr lang="ru-RU" sz="1800" dirty="0" err="1"/>
              <a:t>Банам</a:t>
            </a:r>
            <a:r>
              <a:rPr lang="ru-RU" sz="1800" dirty="0"/>
              <a:t>                      </a:t>
            </a:r>
            <a:r>
              <a:rPr lang="ru-RU" sz="1800" dirty="0" err="1"/>
              <a:t>авьбом</a:t>
            </a:r>
            <a:r>
              <a:rPr lang="ru-RU" sz="1800" dirty="0"/>
              <a:t>                  </a:t>
            </a:r>
            <a:r>
              <a:rPr lang="ru-RU" sz="1800" dirty="0" err="1"/>
              <a:t>виталим</a:t>
            </a:r>
            <a:r>
              <a:rPr lang="ru-RU" sz="1800" dirty="0"/>
              <a:t>                 </a:t>
            </a:r>
            <a:r>
              <a:rPr lang="ru-RU" sz="1800" dirty="0" err="1"/>
              <a:t>тлетка</a:t>
            </a:r>
            <a:endParaRPr lang="ru-RU" sz="1800" dirty="0"/>
          </a:p>
          <a:p>
            <a:endParaRPr lang="ru-RU" sz="1800" dirty="0"/>
          </a:p>
          <a:p>
            <a:pPr algn="ctr"/>
            <a:r>
              <a:rPr lang="ru-RU" sz="1800" b="1" dirty="0">
                <a:solidFill>
                  <a:schemeClr val="bg1"/>
                </a:solidFill>
              </a:rPr>
              <a:t>Игра «Повтори словечко»</a:t>
            </a:r>
          </a:p>
          <a:p>
            <a:endParaRPr lang="ru-RU" sz="1800" b="1" dirty="0">
              <a:solidFill>
                <a:srgbClr val="808000"/>
              </a:solidFill>
            </a:endParaRPr>
          </a:p>
          <a:p>
            <a:r>
              <a:rPr lang="ru-RU" sz="1800" dirty="0"/>
              <a:t>Мак – бак – так                    ток – тук – так                    бак – бак – бок</a:t>
            </a:r>
          </a:p>
          <a:p>
            <a:r>
              <a:rPr lang="ru-RU" sz="1800" dirty="0"/>
              <a:t>Моток - каток – лоток           ком – дом - гном              батон – бутон – бетон    </a:t>
            </a:r>
          </a:p>
          <a:p>
            <a:r>
              <a:rPr lang="ru-RU" sz="1800" dirty="0"/>
              <a:t>                                      </a:t>
            </a:r>
          </a:p>
          <a:p>
            <a:endParaRPr lang="ru-RU" sz="1800" b="1" dirty="0">
              <a:solidFill>
                <a:srgbClr val="8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3700" b="0" smtClean="0">
                <a:ln>
                  <a:noFill/>
                </a:ln>
                <a:solidFill>
                  <a:srgbClr val="008000"/>
                </a:solidFill>
                <a:effectLst/>
                <a:latin typeface="Lucida Sans" pitchFamily="34" charset="0"/>
              </a:rPr>
              <a:t>Выделение  звука на фоне слова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ru-RU" b="1" smtClean="0">
                <a:latin typeface="Book Antiqua" pitchFamily="18" charset="0"/>
              </a:rPr>
              <a:t>Выдели начальный звук из слов.  </a:t>
            </a:r>
          </a:p>
          <a:p>
            <a:pPr lvl="1"/>
            <a:r>
              <a:rPr lang="ru-RU" b="1" smtClean="0">
                <a:latin typeface="Book Antiqua" pitchFamily="18" charset="0"/>
              </a:rPr>
              <a:t>Запишите соответствующую букву. </a:t>
            </a:r>
          </a:p>
          <a:p>
            <a:endParaRPr lang="ru-RU" smtClean="0">
              <a:latin typeface="Book Antiqua" pitchFamily="18" charset="0"/>
            </a:endParaRPr>
          </a:p>
        </p:txBody>
      </p:sp>
      <p:pic>
        <p:nvPicPr>
          <p:cNvPr id="44036" name="Picture 6" descr="Картинки 031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827088" y="3357563"/>
            <a:ext cx="1601787" cy="1643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1785918" y="4500570"/>
            <a:ext cx="68320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</a:t>
            </a:r>
          </a:p>
        </p:txBody>
      </p:sp>
      <p:pic>
        <p:nvPicPr>
          <p:cNvPr id="44038" name="Picture 8" descr="Картинки 078"/>
          <p:cNvPicPr>
            <a:picLocks noChangeAspect="1" noChangeArrowheads="1"/>
          </p:cNvPicPr>
          <p:nvPr/>
        </p:nvPicPr>
        <p:blipFill>
          <a:blip r:embed="rId3">
            <a:lum contrast="36000"/>
          </a:blip>
          <a:srcRect/>
          <a:stretch>
            <a:fillRect/>
          </a:stretch>
        </p:blipFill>
        <p:spPr bwMode="auto">
          <a:xfrm>
            <a:off x="2771775" y="3357563"/>
            <a:ext cx="1514475" cy="1643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3786182" y="4500570"/>
            <a:ext cx="68961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</a:t>
            </a:r>
            <a:endParaRPr lang="ru-RU" sz="5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4041" name="Picture 5" descr="Картинки 015"/>
          <p:cNvPicPr>
            <a:picLocks noChangeAspect="1" noChangeArrowheads="1"/>
          </p:cNvPicPr>
          <p:nvPr/>
        </p:nvPicPr>
        <p:blipFill>
          <a:blip r:embed="rId4">
            <a:lum contrast="36000"/>
          </a:blip>
          <a:srcRect/>
          <a:stretch>
            <a:fillRect/>
          </a:stretch>
        </p:blipFill>
        <p:spPr bwMode="auto">
          <a:xfrm>
            <a:off x="4724400" y="3352800"/>
            <a:ext cx="1500188" cy="1643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5813432" y="4394207"/>
            <a:ext cx="683200" cy="923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</a:t>
            </a:r>
            <a:endParaRPr lang="ru-RU" sz="5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643835" y="4165607"/>
            <a:ext cx="689612" cy="923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</a:t>
            </a:r>
          </a:p>
        </p:txBody>
      </p:sp>
      <p:pic>
        <p:nvPicPr>
          <p:cNvPr id="44044" name="Рисунок 9" descr="буратино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05600" y="3429000"/>
            <a:ext cx="1643063" cy="1643063"/>
          </a:xfrm>
          <a:prstGeom prst="rect">
            <a:avLst/>
          </a:prstGeom>
          <a:noFill/>
          <a:ln w="9525">
            <a:solidFill>
              <a:srgbClr val="00002E"/>
            </a:solidFill>
            <a:miter lim="800000"/>
            <a:headEnd/>
            <a:tailEnd/>
          </a:ln>
        </p:spPr>
      </p:pic>
      <p:sp>
        <p:nvSpPr>
          <p:cNvPr id="2" name="Прямоугольник 11"/>
          <p:cNvSpPr/>
          <p:nvPr/>
        </p:nvSpPr>
        <p:spPr>
          <a:xfrm>
            <a:off x="7718419" y="4546607"/>
            <a:ext cx="689613" cy="923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</a:t>
            </a:r>
            <a:endParaRPr lang="ru-RU" sz="5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457200"/>
            <a:ext cx="8229600" cy="1447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dirty="0" smtClean="0"/>
              <a:t>навык </a:t>
            </a:r>
            <a:r>
              <a:rPr lang="ru-RU" sz="3600" dirty="0" smtClean="0"/>
              <a:t>звукового</a:t>
            </a:r>
            <a:r>
              <a:rPr lang="ru-RU" sz="3100" dirty="0" smtClean="0"/>
              <a:t> анализа и синтеза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6781800" cy="388620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ru-RU" sz="2200" dirty="0" smtClean="0"/>
              <a:t>На картинке нарисован ДОМ. Произнеси это слово.</a:t>
            </a:r>
            <a:endParaRPr lang="ru-RU" sz="2200" b="1" dirty="0" smtClean="0"/>
          </a:p>
          <a:p>
            <a:pPr algn="just">
              <a:lnSpc>
                <a:spcPct val="80000"/>
              </a:lnSpc>
            </a:pPr>
            <a:r>
              <a:rPr lang="ru-RU" sz="2200" dirty="0" smtClean="0"/>
              <a:t>Назови первый звук в этом слове. Впиши его _________.</a:t>
            </a:r>
            <a:endParaRPr lang="ru-RU" sz="2200" b="1" dirty="0" smtClean="0"/>
          </a:p>
          <a:p>
            <a:pPr algn="just">
              <a:lnSpc>
                <a:spcPct val="80000"/>
              </a:lnSpc>
            </a:pPr>
            <a:r>
              <a:rPr lang="ru-RU" sz="2200" dirty="0" smtClean="0"/>
              <a:t>Какой второй звук? Впиши его _______.</a:t>
            </a:r>
            <a:endParaRPr lang="ru-RU" sz="2200" b="1" dirty="0" smtClean="0"/>
          </a:p>
          <a:p>
            <a:pPr algn="just">
              <a:lnSpc>
                <a:spcPct val="80000"/>
              </a:lnSpc>
            </a:pPr>
            <a:r>
              <a:rPr lang="ru-RU" sz="2200" dirty="0" smtClean="0"/>
              <a:t>Какой третий звук? Впиши его _______.</a:t>
            </a:r>
            <a:endParaRPr lang="ru-RU" sz="2200" b="1" dirty="0" smtClean="0"/>
          </a:p>
          <a:p>
            <a:pPr algn="just">
              <a:lnSpc>
                <a:spcPct val="80000"/>
              </a:lnSpc>
            </a:pPr>
            <a:r>
              <a:rPr lang="ru-RU" sz="2200" dirty="0" smtClean="0"/>
              <a:t>Назови все звуки в слове ДОМ по порядку.</a:t>
            </a:r>
            <a:endParaRPr lang="ru-RU" sz="2200" b="1" dirty="0" smtClean="0"/>
          </a:p>
          <a:p>
            <a:pPr algn="just">
              <a:lnSpc>
                <a:spcPct val="80000"/>
              </a:lnSpc>
            </a:pPr>
            <a:r>
              <a:rPr lang="ru-RU" sz="2200" dirty="0" smtClean="0"/>
              <a:t>Назови гласный звук в этом слове и запиши его. _______</a:t>
            </a:r>
            <a:endParaRPr lang="ru-RU" sz="2200" b="1" dirty="0" smtClean="0"/>
          </a:p>
          <a:p>
            <a:pPr algn="just">
              <a:lnSpc>
                <a:spcPct val="80000"/>
              </a:lnSpc>
            </a:pPr>
            <a:r>
              <a:rPr lang="ru-RU" sz="2200" dirty="0" smtClean="0"/>
              <a:t>Где он находится: в начале, в середине или в конце слова?</a:t>
            </a:r>
            <a:endParaRPr lang="ru-RU" sz="2200" b="1" dirty="0" smtClean="0"/>
          </a:p>
          <a:p>
            <a:pPr algn="just">
              <a:lnSpc>
                <a:spcPct val="80000"/>
              </a:lnSpc>
            </a:pPr>
            <a:r>
              <a:rPr lang="ru-RU" sz="2200" dirty="0" smtClean="0"/>
              <a:t>Теперь назови согласные и запиши их. </a:t>
            </a:r>
          </a:p>
        </p:txBody>
      </p:sp>
      <p:pic>
        <p:nvPicPr>
          <p:cNvPr id="26627" name="Picture 2" descr="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4876800"/>
            <a:ext cx="1981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Упражнения для обогащения и активизации словаря (лексики)</a:t>
            </a:r>
            <a:endParaRPr lang="ru-RU" dirty="0"/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Взрослый называет обобщающее слово, ребёнок перечисляет, что к этому понятию относится.</a:t>
            </a:r>
          </a:p>
          <a:p>
            <a:pPr algn="just">
              <a:buFont typeface="Wingdings 2" pitchFamily="18" charset="2"/>
              <a:buNone/>
            </a:pPr>
            <a:r>
              <a:rPr lang="ru-RU" b="1" dirty="0" smtClean="0"/>
              <a:t>Мебель: стол, стул, шкаф, кресло, кровать…..</a:t>
            </a:r>
          </a:p>
          <a:p>
            <a:pPr algn="just"/>
            <a:r>
              <a:rPr lang="ru-RU" b="1" dirty="0" smtClean="0"/>
              <a:t>Взрослый и ребёнок по очереди называют слова к обобщающему слову: яблоко-груша-мандарин-банан…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762000"/>
            <a:ext cx="82296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>Упражнения для Формирования грамматического строя речи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7772400" cy="419100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ru-RU" sz="2400" b="1" dirty="0" smtClean="0"/>
              <a:t>«Жадина». Вариантов очень много. Например, «жадный дракончик» не любит ни с кем делиться. Что он ни увидит, обо всем говорит «мой», «моя», «мое» или «мои». «Мой мяч», «мои игрушки». Попросите ребенка побыть таким ужасным дракончиком. Вам понадобятся предметные картинки или какие-то игрушки, предметы. Имена существительные, обозначающие предметы, должны быть женского, мужского и среднего рода (кошка, стол, солнце).</a:t>
            </a:r>
          </a:p>
          <a:p>
            <a:pPr algn="just">
              <a:lnSpc>
                <a:spcPct val="90000"/>
              </a:lnSpc>
            </a:pPr>
            <a:r>
              <a:rPr lang="ru-RU" sz="2400" b="1" dirty="0" smtClean="0"/>
              <a:t>«Спрячь игрушку» - формирует правильное употребление предлогов.(в коробку, на…,под…,за…)</a:t>
            </a:r>
          </a:p>
          <a:p>
            <a:pPr algn="just">
              <a:lnSpc>
                <a:spcPct val="90000"/>
              </a:lnSpc>
            </a:pPr>
            <a:r>
              <a:rPr lang="ru-RU" sz="2400" b="1" dirty="0" smtClean="0"/>
              <a:t>«найди игрушку»- Мишка был под </a:t>
            </a:r>
            <a:r>
              <a:rPr lang="ru-RU" sz="2400" b="1" dirty="0" err="1" smtClean="0"/>
              <a:t>диваном.и</a:t>
            </a:r>
            <a:r>
              <a:rPr lang="ru-RU" sz="2400" b="1" dirty="0" smtClean="0"/>
              <a:t> т.д.</a:t>
            </a:r>
          </a:p>
          <a:p>
            <a:pPr>
              <a:lnSpc>
                <a:spcPct val="90000"/>
              </a:lnSpc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dirty="0" smtClean="0"/>
              <a:t>К школе у ребенка  должны быть сформированы: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1371600"/>
            <a:ext cx="8183562" cy="4038600"/>
          </a:xfrm>
        </p:spPr>
        <p:txBody>
          <a:bodyPr>
            <a:normAutofit fontScale="92500" lnSpcReduction="20000"/>
          </a:bodyPr>
          <a:lstStyle/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i="1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 </a:t>
            </a:r>
            <a:r>
              <a:rPr lang="ru-RU" b="1" dirty="0" smtClean="0"/>
              <a:t>звукопроизношение; </a:t>
            </a: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фонематический слух; </a:t>
            </a: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навыки звукового анализа и синтеза; </a:t>
            </a: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достаточный лексический запас;</a:t>
            </a: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 грамматический строй;</a:t>
            </a: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 связная речь; </a:t>
            </a: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мелкая и общая моторика; </a:t>
            </a: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пространственно – временные представления;</a:t>
            </a: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психические процессы.</a:t>
            </a: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762000"/>
            <a:ext cx="8229600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>Упражнения для Формирования связной речи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8153400" cy="4114800"/>
          </a:xfrm>
        </p:spPr>
        <p:txBody>
          <a:bodyPr>
            <a:normAutofit fontScale="92500" lnSpcReduction="20000"/>
          </a:bodyPr>
          <a:lstStyle/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Попросите ребенка описать  любой предмет или игрушку, которые находятся в комнате, не называя  их. Попробуйте угадать – о чем (о каком предмете) рассказал  Ваш ребенок.</a:t>
            </a:r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Составление предложений по картинке.</a:t>
            </a:r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Описание любимой игрушки, предмета:</a:t>
            </a:r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-цвет, форма, размер, из чего сделана, части целого, для чего предназначена</a:t>
            </a:r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Пересказать любимую сказку (мультфильм).</a:t>
            </a:r>
          </a:p>
          <a:p>
            <a:pPr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/>
              <a:t>Рассказать о событиях, которые происходили в течении дня.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/>
              <a:t>Развивая мелкую моторику пальцев рук, можно стимулировать речевое развитие, способствовать формированию плавности движений, так необходимых для навыка письма.</a:t>
            </a:r>
            <a:endParaRPr lang="ru-RU" sz="2800" dirty="0"/>
          </a:p>
        </p:txBody>
      </p:sp>
      <p:sp>
        <p:nvSpPr>
          <p:cNvPr id="3072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pPr algn="r"/>
            <a:r>
              <a:rPr lang="ru-RU" smtClean="0"/>
              <a:t>«Ум ребенка находится на кончиках его пальцев».</a:t>
            </a:r>
          </a:p>
          <a:p>
            <a:pPr algn="r"/>
            <a:r>
              <a:rPr lang="ru-RU" smtClean="0"/>
              <a:t>В.А. Сухомлинский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Содержимое 2"/>
          <p:cNvSpPr>
            <a:spLocks noGrp="1"/>
          </p:cNvSpPr>
          <p:nvPr>
            <p:ph idx="4294967295"/>
          </p:nvPr>
        </p:nvSpPr>
        <p:spPr>
          <a:xfrm>
            <a:off x="0" y="609600"/>
            <a:ext cx="8229600" cy="5699125"/>
          </a:xfrm>
        </p:spPr>
        <p:txBody>
          <a:bodyPr/>
          <a:lstStyle/>
          <a:p>
            <a:r>
              <a:rPr lang="ru-RU" b="1" smtClean="0"/>
              <a:t>Проверьте</a:t>
            </a:r>
            <a:r>
              <a:rPr lang="ru-RU" smtClean="0"/>
              <a:t>, умеет ли Ваш ребенок завязывать шнурки? </a:t>
            </a:r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r>
              <a:rPr lang="ru-RU" smtClean="0"/>
              <a:t>Знает ли он названия пальцев рук?</a:t>
            </a:r>
          </a:p>
          <a:p>
            <a:endParaRPr lang="ru-RU" smtClean="0"/>
          </a:p>
          <a:p>
            <a:endParaRPr lang="ru-RU" smtClean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lum bright="-6000" contrast="36000"/>
          </a:blip>
          <a:srcRect/>
          <a:stretch>
            <a:fillRect/>
          </a:stretch>
        </p:blipFill>
        <p:spPr bwMode="auto">
          <a:xfrm>
            <a:off x="3581400" y="1219200"/>
            <a:ext cx="243046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>
            <a:lum bright="-6000" contrast="42000"/>
          </a:blip>
          <a:srcRect/>
          <a:stretch>
            <a:fillRect/>
          </a:stretch>
        </p:blipFill>
        <p:spPr bwMode="auto">
          <a:xfrm>
            <a:off x="5943600" y="3276600"/>
            <a:ext cx="2514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Oval 2"/>
          <p:cNvSpPr>
            <a:spLocks noChangeArrowheads="1"/>
          </p:cNvSpPr>
          <p:nvPr/>
        </p:nvSpPr>
        <p:spPr bwMode="auto">
          <a:xfrm>
            <a:off x="152400" y="7620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 sz="1800">
              <a:latin typeface="Times New Roman" pitchFamily="18" charset="0"/>
            </a:endParaRPr>
          </a:p>
        </p:txBody>
      </p:sp>
      <p:sp>
        <p:nvSpPr>
          <p:cNvPr id="31749" name="Oval 2"/>
          <p:cNvSpPr>
            <a:spLocks noChangeArrowheads="1"/>
          </p:cNvSpPr>
          <p:nvPr/>
        </p:nvSpPr>
        <p:spPr bwMode="auto">
          <a:xfrm>
            <a:off x="152400" y="36576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 sz="1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ctr"/>
            <a:r>
              <a:rPr lang="ru-RU" sz="2600">
                <a:solidFill>
                  <a:srgbClr val="008000"/>
                </a:solidFill>
                <a:cs typeface="Times New Roman" pitchFamily="18" charset="0"/>
              </a:rPr>
              <a:t>Игры и упражнения способствующие развитию тонких</a:t>
            </a:r>
            <a:endParaRPr lang="ru-RU" sz="800"/>
          </a:p>
          <a:p>
            <a:pPr indent="342900" algn="ctr" eaLnBrk="0" hangingPunct="0"/>
            <a:r>
              <a:rPr lang="ru-RU" sz="2600">
                <a:solidFill>
                  <a:srgbClr val="008000"/>
                </a:solidFill>
                <a:cs typeface="Times New Roman" pitchFamily="18" charset="0"/>
              </a:rPr>
              <a:t>движений пальцев рук</a:t>
            </a:r>
          </a:p>
          <a:p>
            <a:pPr indent="342900" algn="ctr" eaLnBrk="0" hangingPunct="0"/>
            <a:endParaRPr lang="ru-RU" sz="1800"/>
          </a:p>
        </p:txBody>
      </p:sp>
      <p:sp>
        <p:nvSpPr>
          <p:cNvPr id="32770" name="Прямоугольник 3"/>
          <p:cNvSpPr>
            <a:spLocks noChangeArrowheads="1"/>
          </p:cNvSpPr>
          <p:nvPr/>
        </p:nvSpPr>
        <p:spPr bwMode="auto">
          <a:xfrm>
            <a:off x="381000" y="1524000"/>
            <a:ext cx="830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Работа с пластилином, ножницами, бумагой; рисование цветными карандашами</a:t>
            </a:r>
            <a:r>
              <a:rPr lang="ru-RU" sz="1800">
                <a:latin typeface="Times New Roman" pitchFamily="18" charset="0"/>
              </a:rPr>
              <a:t>.</a:t>
            </a: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743200"/>
            <a:ext cx="4953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Oval 2"/>
          <p:cNvSpPr>
            <a:spLocks noChangeArrowheads="1"/>
          </p:cNvSpPr>
          <p:nvPr/>
        </p:nvSpPr>
        <p:spPr bwMode="auto">
          <a:xfrm>
            <a:off x="0" y="15240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 sz="1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ChangeArrowheads="1"/>
          </p:cNvSpPr>
          <p:nvPr/>
        </p:nvSpPr>
        <p:spPr bwMode="auto">
          <a:xfrm>
            <a:off x="609600" y="533400"/>
            <a:ext cx="9144000" cy="264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Увлекательно проходит игра со спичками:</a:t>
            </a:r>
            <a:endParaRPr lang="ru-RU" sz="2800" dirty="0">
              <a:latin typeface="Times New Roman" pitchFamily="18" charset="0"/>
            </a:endParaRPr>
          </a:p>
          <a:p>
            <a:pPr indent="342900" eaLnBrk="0" hangingPunct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можно выкладывать узоры по образцу;</a:t>
            </a:r>
            <a:endParaRPr lang="ru-RU" sz="2800" dirty="0">
              <a:latin typeface="Times New Roman" pitchFamily="18" charset="0"/>
            </a:endParaRPr>
          </a:p>
          <a:p>
            <a:pPr indent="342900" eaLnBrk="0" hangingPunct="0">
              <a:buFontTx/>
              <a:buChar char="-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 памяти;</a:t>
            </a:r>
          </a:p>
          <a:p>
            <a:pPr indent="342900" eaLnBrk="0" hangingPunct="0">
              <a:buFontTx/>
              <a:buChar char="-"/>
            </a:pPr>
            <a:r>
              <a:rPr lang="ru-RU" sz="2800" dirty="0">
                <a:latin typeface="Times New Roman" pitchFamily="18" charset="0"/>
              </a:rPr>
              <a:t> придумать самостоятельно из определенного количества спичек.</a:t>
            </a:r>
          </a:p>
          <a:p>
            <a:pPr indent="342900" eaLnBrk="0" hangingPunct="0"/>
            <a:endParaRPr lang="ru-RU" sz="800" dirty="0"/>
          </a:p>
          <a:p>
            <a:pPr indent="342900" eaLnBrk="0" hangingPunct="0"/>
            <a:endParaRPr lang="ru-RU" sz="1800" dirty="0"/>
          </a:p>
        </p:txBody>
      </p:sp>
      <p:pic>
        <p:nvPicPr>
          <p:cNvPr id="33794" name="Picture 1"/>
          <p:cNvPicPr>
            <a:picLocks noChangeAspect="1" noChangeArrowheads="1"/>
          </p:cNvPicPr>
          <p:nvPr/>
        </p:nvPicPr>
        <p:blipFill>
          <a:blip r:embed="rId2">
            <a:lum bright="-18000" contrast="54000"/>
          </a:blip>
          <a:srcRect/>
          <a:stretch>
            <a:fillRect/>
          </a:stretch>
        </p:blipFill>
        <p:spPr bwMode="auto">
          <a:xfrm>
            <a:off x="2057400" y="2711450"/>
            <a:ext cx="5791200" cy="41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Oval 2"/>
          <p:cNvSpPr>
            <a:spLocks noChangeArrowheads="1"/>
          </p:cNvSpPr>
          <p:nvPr/>
        </p:nvSpPr>
        <p:spPr bwMode="auto">
          <a:xfrm>
            <a:off x="381000" y="6096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 sz="1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62000" y="2286000"/>
          <a:ext cx="6705600" cy="2926080"/>
        </p:xfrm>
        <a:graphic>
          <a:graphicData uri="http://schemas.openxmlformats.org/drawingml/2006/table">
            <a:tbl>
              <a:tblPr/>
              <a:tblGrid>
                <a:gridCol w="3670300"/>
                <a:gridCol w="3035300"/>
              </a:tblGrid>
              <a:tr h="2540000">
                <a:tc>
                  <a:txBody>
                    <a:bodyPr/>
                    <a:lstStyle/>
                    <a:p>
                      <a:pPr marL="0" marR="0" lvl="0" indent="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Выкладывание узоров, букв из пуговиц, крупы. Один из вариантов игры: выкладывание разными пальчиками (большим и указательным, большим и средним, большим и безымянным).</a:t>
                      </a:r>
                    </a:p>
                  </a:txBody>
                  <a:tcPr marL="63366" marR="6336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366" marR="6336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4820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447800"/>
            <a:ext cx="2622550" cy="255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3"/>
          <p:cNvPicPr>
            <a:picLocks noChangeAspect="1" noChangeArrowheads="1"/>
          </p:cNvPicPr>
          <p:nvPr/>
        </p:nvPicPr>
        <p:blipFill>
          <a:blip r:embed="rId3">
            <a:lum contrast="54000"/>
          </a:blip>
          <a:srcRect/>
          <a:stretch>
            <a:fillRect/>
          </a:stretch>
        </p:blipFill>
        <p:spPr bwMode="auto">
          <a:xfrm>
            <a:off x="6019800" y="5105400"/>
            <a:ext cx="15525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2" name="Oval 2"/>
          <p:cNvSpPr>
            <a:spLocks noChangeArrowheads="1"/>
          </p:cNvSpPr>
          <p:nvPr/>
        </p:nvSpPr>
        <p:spPr bwMode="auto">
          <a:xfrm>
            <a:off x="533400" y="21336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 sz="1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Oval 2"/>
          <p:cNvSpPr>
            <a:spLocks noChangeArrowheads="1"/>
          </p:cNvSpPr>
          <p:nvPr/>
        </p:nvSpPr>
        <p:spPr bwMode="auto">
          <a:xfrm>
            <a:off x="0" y="3048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 sz="1800">
              <a:latin typeface="Times New Roman" pitchFamily="18" charset="0"/>
            </a:endParaRPr>
          </a:p>
        </p:txBody>
      </p:sp>
      <p:sp>
        <p:nvSpPr>
          <p:cNvPr id="35842" name="Oval 2"/>
          <p:cNvSpPr>
            <a:spLocks noChangeArrowheads="1"/>
          </p:cNvSpPr>
          <p:nvPr/>
        </p:nvSpPr>
        <p:spPr bwMode="auto">
          <a:xfrm>
            <a:off x="228600" y="3962400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 sz="1800">
              <a:latin typeface="Times New Roman" pitchFamily="18" charset="0"/>
            </a:endParaRPr>
          </a:p>
        </p:txBody>
      </p:sp>
      <p:sp>
        <p:nvSpPr>
          <p:cNvPr id="35843" name="Rectangle 1"/>
          <p:cNvSpPr>
            <a:spLocks noChangeArrowheads="1"/>
          </p:cNvSpPr>
          <p:nvPr/>
        </p:nvSpPr>
        <p:spPr bwMode="auto">
          <a:xfrm>
            <a:off x="0" y="304800"/>
            <a:ext cx="8610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just"/>
            <a:r>
              <a:rPr lang="ru-RU" sz="2000">
                <a:cs typeface="Times New Roman" pitchFamily="18" charset="0"/>
              </a:rPr>
              <a:t>  С пятилетнего возраста ребенок может работать с нитками и иголкой под контролем взрослых.</a:t>
            </a:r>
            <a:endParaRPr lang="ru-RU" sz="1800"/>
          </a:p>
        </p:txBody>
      </p:sp>
      <p:pic>
        <p:nvPicPr>
          <p:cNvPr id="35844" name="Picture 2"/>
          <p:cNvPicPr>
            <a:picLocks noChangeAspect="1" noChangeArrowheads="1"/>
          </p:cNvPicPr>
          <p:nvPr/>
        </p:nvPicPr>
        <p:blipFill>
          <a:blip r:embed="rId2">
            <a:lum contrast="24000"/>
          </a:blip>
          <a:srcRect/>
          <a:stretch>
            <a:fillRect/>
          </a:stretch>
        </p:blipFill>
        <p:spPr bwMode="auto">
          <a:xfrm>
            <a:off x="5562600" y="1066800"/>
            <a:ext cx="2624138" cy="279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3"/>
          <p:cNvPicPr>
            <a:picLocks noChangeAspect="1" noChangeArrowheads="1"/>
          </p:cNvPicPr>
          <p:nvPr/>
        </p:nvPicPr>
        <p:blipFill>
          <a:blip r:embed="rId3">
            <a:lum bright="-6000" contrast="54000"/>
          </a:blip>
          <a:srcRect/>
          <a:stretch>
            <a:fillRect/>
          </a:stretch>
        </p:blipFill>
        <p:spPr bwMode="auto">
          <a:xfrm>
            <a:off x="3200400" y="1828800"/>
            <a:ext cx="14414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6" name="Прямоугольник 6"/>
          <p:cNvSpPr>
            <a:spLocks noChangeArrowheads="1"/>
          </p:cNvSpPr>
          <p:nvPr/>
        </p:nvSpPr>
        <p:spPr bwMode="auto">
          <a:xfrm>
            <a:off x="1219200" y="3983038"/>
            <a:ext cx="4843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Игры в лото, мозаику, пазлы</a:t>
            </a:r>
          </a:p>
        </p:txBody>
      </p:sp>
      <p:pic>
        <p:nvPicPr>
          <p:cNvPr id="35847" name="Picture 4"/>
          <p:cNvPicPr>
            <a:picLocks noChangeAspect="1" noChangeArrowheads="1"/>
          </p:cNvPicPr>
          <p:nvPr/>
        </p:nvPicPr>
        <p:blipFill>
          <a:blip r:embed="rId4">
            <a:lum contrast="36000"/>
          </a:blip>
          <a:srcRect/>
          <a:stretch>
            <a:fillRect/>
          </a:stretch>
        </p:blipFill>
        <p:spPr bwMode="auto">
          <a:xfrm>
            <a:off x="4038600" y="4572000"/>
            <a:ext cx="2057400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685800"/>
            <a:ext cx="8229600" cy="1752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/>
              <a:t>Формирование пространственно-временных представлений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2590800"/>
            <a:ext cx="7696200" cy="3733800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err="1" smtClean="0"/>
              <a:t>Несформированность</a:t>
            </a:r>
            <a:r>
              <a:rPr lang="ru-RU" dirty="0" smtClean="0"/>
              <a:t> ведёт к</a:t>
            </a:r>
          </a:p>
          <a:p>
            <a:pPr marL="457200" indent="-457200" algn="l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 smtClean="0"/>
              <a:t> появлению оптических ошибок: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замены букв, сходных по оптическим признакам (о-а, б-д, и-</a:t>
            </a:r>
            <a:r>
              <a:rPr lang="ru-RU" dirty="0" err="1" smtClean="0"/>
              <a:t>ш,м</a:t>
            </a:r>
            <a:r>
              <a:rPr lang="ru-RU" dirty="0" smtClean="0"/>
              <a:t>-л, п-т), зеркальному написанию букв;</a:t>
            </a:r>
          </a:p>
          <a:p>
            <a:pPr marL="457200" indent="-457200" algn="l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/>
              <a:t>к</a:t>
            </a:r>
            <a:r>
              <a:rPr lang="ru-RU" dirty="0" smtClean="0"/>
              <a:t> нарушению слоговой структуры слова.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8692" y="857250"/>
            <a:ext cx="8229601" cy="1828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0" dirty="0" smtClean="0"/>
              <a:t>Речь ребёнка  в ваших руках!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789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2771" name="WordArt 4"/>
          <p:cNvSpPr>
            <a:spLocks noChangeArrowheads="1" noChangeShapeType="1" noTextEdit="1"/>
          </p:cNvSpPr>
          <p:nvPr/>
        </p:nvSpPr>
        <p:spPr bwMode="auto">
          <a:xfrm>
            <a:off x="53975" y="3898900"/>
            <a:ext cx="8215313" cy="214312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>
              <a:defRPr/>
            </a:pPr>
            <a:r>
              <a:rPr lang="ru-RU" sz="3600" b="1" kern="1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Impact"/>
              </a:rPr>
              <a:t>Спасибо за внимание!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CC"/>
              </a:solidFill>
              <a:latin typeface="Impact"/>
            </a:endParaRPr>
          </a:p>
        </p:txBody>
      </p:sp>
      <p:pic>
        <p:nvPicPr>
          <p:cNvPr id="3" name="Рисунок 2" descr="1219805204_shokola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81200"/>
            <a:ext cx="3319463" cy="228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Используемая литература.</a:t>
            </a: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1351508"/>
            <a:ext cx="8305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Е. В. </a:t>
            </a:r>
            <a:r>
              <a:rPr lang="ru-RU" dirty="0" smtClean="0"/>
              <a:t>Юрова. 200 </a:t>
            </a:r>
            <a:r>
              <a:rPr lang="ru-RU" dirty="0"/>
              <a:t>упражнений для развития письменной </a:t>
            </a:r>
            <a:r>
              <a:rPr lang="ru-RU" dirty="0" smtClean="0"/>
              <a:t>речи Начальное </a:t>
            </a:r>
            <a:r>
              <a:rPr lang="ru-RU" dirty="0"/>
              <a:t>обучение. – </a:t>
            </a:r>
            <a:r>
              <a:rPr lang="ru-RU" dirty="0" err="1"/>
              <a:t>М</a:t>
            </a:r>
            <a:r>
              <a:rPr lang="ru-RU" dirty="0" err="1" smtClean="0"/>
              <a:t>.:«Аквариум</a:t>
            </a:r>
            <a:r>
              <a:rPr lang="ru-RU" dirty="0"/>
              <a:t>», </a:t>
            </a:r>
            <a:r>
              <a:rPr lang="ru-RU" dirty="0" smtClean="0"/>
              <a:t>Издательство </a:t>
            </a:r>
            <a:r>
              <a:rPr lang="ru-RU" dirty="0"/>
              <a:t>АСТ, 2000 г.</a:t>
            </a:r>
          </a:p>
          <a:p>
            <a:r>
              <a:rPr lang="ru-RU" b="1" dirty="0"/>
              <a:t> </a:t>
            </a:r>
          </a:p>
          <a:p>
            <a:r>
              <a:rPr lang="ru-RU" b="1" dirty="0"/>
              <a:t> </a:t>
            </a:r>
            <a:r>
              <a:rPr lang="ru-RU" dirty="0" err="1" smtClean="0"/>
              <a:t>Т.А.Ткаченко</a:t>
            </a:r>
            <a:r>
              <a:rPr lang="ru-RU" dirty="0" smtClean="0"/>
              <a:t>  Фонематическое </a:t>
            </a:r>
            <a:r>
              <a:rPr lang="ru-RU" dirty="0"/>
              <a:t>восприятие. Формирование и развитие. Логопедическая </a:t>
            </a:r>
            <a:r>
              <a:rPr lang="ru-RU" dirty="0" smtClean="0"/>
              <a:t>тетрадь. Издательство Книголюб 2007 г.</a:t>
            </a:r>
            <a:endParaRPr lang="ru-RU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47315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14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Дефект одной из цепочек в речевой системе влечет за собой вторичные и третичные нарушения: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7525"/>
          </a:xfrm>
        </p:spPr>
        <p:txBody>
          <a:bodyPr/>
          <a:lstStyle/>
          <a:p>
            <a:r>
              <a:rPr lang="ru-RU" smtClean="0"/>
              <a:t>общее недоразвитие речи;</a:t>
            </a:r>
          </a:p>
          <a:p>
            <a:r>
              <a:rPr lang="ru-RU" smtClean="0"/>
              <a:t>нарушение процессов чтения и письма;</a:t>
            </a:r>
          </a:p>
          <a:p>
            <a:r>
              <a:rPr lang="ru-RU" smtClean="0"/>
              <a:t>нарушение памяти;</a:t>
            </a:r>
          </a:p>
          <a:p>
            <a:r>
              <a:rPr lang="ru-RU" smtClean="0"/>
              <a:t>низкую концентрацию внимания;</a:t>
            </a:r>
          </a:p>
          <a:p>
            <a:r>
              <a:rPr lang="ru-RU" smtClean="0"/>
              <a:t>нарушения словесно-логического мышления.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Причинами речевых нарушений являются:</a:t>
            </a:r>
            <a:endParaRPr lang="ru-RU" dirty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отягощённая беременность;</a:t>
            </a:r>
          </a:p>
          <a:p>
            <a:r>
              <a:rPr lang="ru-RU" smtClean="0"/>
              <a:t> осложнённые, затяжные или стремительные роды;</a:t>
            </a:r>
          </a:p>
          <a:p>
            <a:r>
              <a:rPr lang="ru-RU" smtClean="0"/>
              <a:t> соматически ослабленные дети;</a:t>
            </a:r>
          </a:p>
          <a:p>
            <a:r>
              <a:rPr lang="ru-RU" smtClean="0"/>
              <a:t>двуязычие в семье;</a:t>
            </a:r>
          </a:p>
          <a:p>
            <a:r>
              <a:rPr lang="ru-RU" smtClean="0"/>
              <a:t> другие неблагоприятные речевые факторы в семье(недостаточное речевое общение, недостатки звукопроизношения у родителей и др.). 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Звукопроизношение</a:t>
            </a:r>
            <a:endParaRPr lang="ru-RU" dirty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 algn="just">
              <a:buNone/>
            </a:pPr>
            <a:r>
              <a:rPr lang="ru-RU" dirty="0" smtClean="0"/>
              <a:t>Не позднее, чем к 5-6 годам ребенок должен овладеть </a:t>
            </a:r>
            <a:r>
              <a:rPr lang="ru-RU" b="1" dirty="0" smtClean="0"/>
              <a:t>правильным произношением всех звуков родной </a:t>
            </a:r>
            <a:r>
              <a:rPr lang="ru-RU" dirty="0" smtClean="0"/>
              <a:t>речи. Все недостатки в произношении звуков после этого возраста рассматриваются как дефекты, которые необходимо корригировать, так как они могут спровоцировать появление ошибок при чтении и на письме.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Примерные задания для автоматизации звуков:</a:t>
            </a:r>
            <a:endParaRPr lang="ru-RU" dirty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 algn="just">
              <a:buNone/>
            </a:pPr>
            <a:r>
              <a:rPr lang="ru-RU" b="1" dirty="0" smtClean="0"/>
              <a:t>Упражняться в проговаривании </a:t>
            </a:r>
            <a:r>
              <a:rPr lang="ru-RU" b="1" dirty="0" err="1" smtClean="0"/>
              <a:t>чистоговорок</a:t>
            </a:r>
            <a:r>
              <a:rPr lang="ru-RU" b="1" dirty="0" smtClean="0"/>
              <a:t>, скороговорок на определённый звук (при условии что звуки уже поставлены).</a:t>
            </a:r>
          </a:p>
          <a:p>
            <a:pPr marL="136525" indent="0" algn="just">
              <a:buNone/>
            </a:pPr>
            <a:r>
              <a:rPr lang="ru-RU" b="1" dirty="0" smtClean="0"/>
              <a:t> </a:t>
            </a:r>
            <a:r>
              <a:rPr lang="ru-RU" b="1" dirty="0" err="1" smtClean="0"/>
              <a:t>ра</a:t>
            </a:r>
            <a:r>
              <a:rPr lang="ru-RU" b="1" dirty="0" smtClean="0"/>
              <a:t>-</a:t>
            </a:r>
            <a:r>
              <a:rPr lang="ru-RU" b="1" dirty="0" err="1" smtClean="0"/>
              <a:t>ра</a:t>
            </a:r>
            <a:r>
              <a:rPr lang="ru-RU" b="1" dirty="0" smtClean="0"/>
              <a:t>-</a:t>
            </a:r>
            <a:r>
              <a:rPr lang="ru-RU" b="1" dirty="0" err="1" smtClean="0"/>
              <a:t>ра</a:t>
            </a:r>
            <a:r>
              <a:rPr lang="ru-RU" b="1" dirty="0" smtClean="0"/>
              <a:t>-начинается игра; </a:t>
            </a:r>
          </a:p>
          <a:p>
            <a:pPr marL="136525" indent="0" algn="just">
              <a:buNone/>
            </a:pPr>
            <a:r>
              <a:rPr lang="ru-RU" b="1" dirty="0" smtClean="0"/>
              <a:t> </a:t>
            </a:r>
            <a:r>
              <a:rPr lang="ru-RU" b="1" dirty="0" err="1" smtClean="0"/>
              <a:t>ша</a:t>
            </a:r>
            <a:r>
              <a:rPr lang="ru-RU" b="1" dirty="0" smtClean="0"/>
              <a:t>-</a:t>
            </a:r>
            <a:r>
              <a:rPr lang="ru-RU" b="1" dirty="0" err="1" smtClean="0"/>
              <a:t>ша</a:t>
            </a:r>
            <a:r>
              <a:rPr lang="ru-RU" b="1" dirty="0" smtClean="0"/>
              <a:t>-</a:t>
            </a:r>
            <a:r>
              <a:rPr lang="ru-RU" b="1" dirty="0" err="1" smtClean="0"/>
              <a:t>ша</a:t>
            </a:r>
            <a:r>
              <a:rPr lang="ru-RU" b="1" dirty="0" smtClean="0"/>
              <a:t>-наша Маша хороша и т.д.</a:t>
            </a:r>
          </a:p>
          <a:p>
            <a:pPr marL="136525" indent="0" algn="just">
              <a:buNone/>
            </a:pPr>
            <a:r>
              <a:rPr lang="ru-RU" b="1" dirty="0" smtClean="0"/>
              <a:t>Рабочие тетради для автоматизации звуков.</a:t>
            </a:r>
          </a:p>
          <a:p>
            <a:pPr marL="136525" indent="0" algn="just">
              <a:buNone/>
            </a:pPr>
            <a:r>
              <a:rPr lang="ru-RU" dirty="0" smtClean="0"/>
              <a:t>(свистящие (С, З, Ц), шипящие (Ш, Ж, Щ, Ч) сонорные (Л, Р).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 algn="ctr">
              <a:buNone/>
            </a:pPr>
            <a:r>
              <a:rPr lang="ru-RU" sz="4000" i="1" dirty="0" smtClean="0"/>
              <a:t>Фонематический слух </a:t>
            </a:r>
            <a:r>
              <a:rPr lang="ru-RU" sz="4000" b="1" dirty="0" smtClean="0"/>
              <a:t>- способность человека к распознаванию и дифференциации речевых звуков, представленных фонемами родного языка.</a:t>
            </a:r>
            <a:endParaRPr lang="ru-RU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3700" smtClean="0">
                <a:ln>
                  <a:noFill/>
                </a:ln>
                <a:solidFill>
                  <a:srgbClr val="008000"/>
                </a:solidFill>
                <a:effectLst/>
              </a:rPr>
              <a:t>Аспекты, на которые оказывает влияние фонематический слух:</a:t>
            </a:r>
            <a:r>
              <a:rPr lang="ru-RU" sz="3700" b="0" smtClean="0">
                <a:ln>
                  <a:noFill/>
                </a:ln>
                <a:solidFill>
                  <a:schemeClr val="tx2"/>
                </a:solidFill>
                <a:effectLst/>
              </a:rPr>
              <a:t/>
            </a:r>
            <a:br>
              <a:rPr lang="ru-RU" sz="3700" b="0" smtClean="0">
                <a:ln>
                  <a:noFill/>
                </a:ln>
                <a:solidFill>
                  <a:schemeClr val="tx2"/>
                </a:solidFill>
                <a:effectLst/>
              </a:rPr>
            </a:br>
            <a:endParaRPr lang="ru-RU" sz="3700" b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b="1" dirty="0" err="1" smtClean="0">
                <a:solidFill>
                  <a:srgbClr val="003300"/>
                </a:solidFill>
              </a:rPr>
              <a:t>общеречевое</a:t>
            </a:r>
            <a:r>
              <a:rPr lang="ru-RU" b="1" dirty="0" smtClean="0">
                <a:solidFill>
                  <a:srgbClr val="003300"/>
                </a:solidFill>
              </a:rPr>
              <a:t> развитие ребенка: усвоение грамматического  строя, словаря, артикуляции и дикции;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ru-RU" sz="900" b="1" dirty="0" smtClean="0">
              <a:solidFill>
                <a:srgbClr val="0033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3300"/>
                </a:solidFill>
              </a:rPr>
              <a:t>овладение операциями звукового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b="1" dirty="0" smtClean="0">
                <a:solidFill>
                  <a:srgbClr val="003300"/>
                </a:solidFill>
              </a:rPr>
              <a:t>      	анализа и  синтеза;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ru-RU" sz="900" b="1" dirty="0" smtClean="0">
              <a:solidFill>
                <a:srgbClr val="0033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3300"/>
                </a:solidFill>
              </a:rPr>
              <a:t>выработка орфографических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b="1" dirty="0" smtClean="0">
                <a:solidFill>
                  <a:srgbClr val="003300"/>
                </a:solidFill>
              </a:rPr>
              <a:t>	навыков;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ru-RU" sz="900" b="1" dirty="0" smtClean="0">
              <a:solidFill>
                <a:srgbClr val="0033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3300"/>
                </a:solidFill>
              </a:rPr>
              <a:t>успешность обучения грамоте;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ru-RU" sz="900" b="1" dirty="0" smtClean="0">
              <a:solidFill>
                <a:srgbClr val="0033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3300"/>
                </a:solidFill>
              </a:rPr>
              <a:t>овладение чтением.</a:t>
            </a:r>
          </a:p>
          <a:p>
            <a:pPr>
              <a:lnSpc>
                <a:spcPct val="90000"/>
              </a:lnSpc>
            </a:pPr>
            <a:endParaRPr lang="ru-RU" dirty="0" smtClean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Нарушение или задержка в развитии фонематического восприятия</a:t>
            </a:r>
            <a:endParaRPr lang="ru-RU" dirty="0"/>
          </a:p>
        </p:txBody>
      </p:sp>
      <p:sp>
        <p:nvSpPr>
          <p:cNvPr id="20482" name="Содержимое 1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337175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Font typeface="Wingdings 2" pitchFamily="18" charset="2"/>
              <a:buNone/>
            </a:pPr>
            <a:r>
              <a:rPr lang="ru-RU" dirty="0" smtClean="0"/>
              <a:t>(ребенок не представляет звукового состава слова )</a:t>
            </a:r>
          </a:p>
          <a:p>
            <a:endParaRPr lang="ru-RU" dirty="0" smtClean="0"/>
          </a:p>
          <a:p>
            <a:pPr>
              <a:buFont typeface="Wingdings 2" pitchFamily="18" charset="2"/>
              <a:buNone/>
            </a:pPr>
            <a:endParaRPr lang="ru-RU" sz="3600" b="1" i="1" dirty="0" smtClean="0"/>
          </a:p>
          <a:p>
            <a:pPr algn="ctr">
              <a:buFont typeface="Wingdings 2" pitchFamily="18" charset="2"/>
              <a:buNone/>
            </a:pPr>
            <a:r>
              <a:rPr lang="ru-RU" sz="3600" b="1" i="1" dirty="0" err="1" smtClean="0"/>
              <a:t>Дисграфия</a:t>
            </a:r>
            <a:r>
              <a:rPr lang="ru-RU" sz="3600" i="1" dirty="0" smtClean="0"/>
              <a:t>-нарушение процесса письма</a:t>
            </a:r>
          </a:p>
          <a:p>
            <a:pPr algn="ctr">
              <a:buFont typeface="Wingdings 2" pitchFamily="18" charset="2"/>
              <a:buNone/>
            </a:pPr>
            <a:r>
              <a:rPr lang="ru-RU" sz="3600" b="1" i="1" dirty="0" err="1" smtClean="0"/>
              <a:t>Дислексия</a:t>
            </a:r>
            <a:r>
              <a:rPr lang="ru-RU" sz="3600" b="1" i="1" dirty="0" smtClean="0"/>
              <a:t> – </a:t>
            </a:r>
            <a:r>
              <a:rPr lang="ru-RU" sz="3600" i="1" dirty="0" smtClean="0"/>
              <a:t>нарушение процесса чтения</a:t>
            </a:r>
            <a:endParaRPr lang="ru-RU" sz="3600" b="1" i="1" dirty="0" smtClean="0"/>
          </a:p>
        </p:txBody>
      </p:sp>
      <p:sp>
        <p:nvSpPr>
          <p:cNvPr id="4" name="Стрелка вниз 3"/>
          <p:cNvSpPr/>
          <p:nvPr/>
        </p:nvSpPr>
        <p:spPr>
          <a:xfrm>
            <a:off x="4419600" y="2667000"/>
            <a:ext cx="484188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535</TotalTime>
  <Words>1121</Words>
  <Application>Microsoft Office PowerPoint</Application>
  <PresentationFormat>Экран (4:3)</PresentationFormat>
  <Paragraphs>151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Апекс</vt:lpstr>
      <vt:lpstr> </vt:lpstr>
      <vt:lpstr>К школе у ребенка  должны быть сформированы:</vt:lpstr>
      <vt:lpstr>Дефект одной из цепочек в речевой системе влечет за собой вторичные и третичные нарушения: </vt:lpstr>
      <vt:lpstr>Причинами речевых нарушений являются:</vt:lpstr>
      <vt:lpstr>Звукопроизношение</vt:lpstr>
      <vt:lpstr>Примерные задания для автоматизации звуков:</vt:lpstr>
      <vt:lpstr>Презентация PowerPoint</vt:lpstr>
      <vt:lpstr>Аспекты, на которые оказывает влияние фонематический слух: </vt:lpstr>
      <vt:lpstr>Нарушение или задержка в развитии фонематического восприятия</vt:lpstr>
      <vt:lpstr>Презентация PowerPoint</vt:lpstr>
      <vt:lpstr>Презентация PowerPoint</vt:lpstr>
      <vt:lpstr>Виды ошибок в письменной речи</vt:lpstr>
      <vt:lpstr>Презентация PowerPoint</vt:lpstr>
      <vt:lpstr>Упражнения для Развития фонематического восприятия</vt:lpstr>
      <vt:lpstr>Игра «Веселые названия»</vt:lpstr>
      <vt:lpstr>Выделение  звука на фоне слова</vt:lpstr>
      <vt:lpstr>навык звукового анализа и синтеза  </vt:lpstr>
      <vt:lpstr>Упражнения для обогащения и активизации словаря (лексики)</vt:lpstr>
      <vt:lpstr>Упражнения для Формирования грамматического строя речи</vt:lpstr>
      <vt:lpstr>Упражнения для Формирования связной речи</vt:lpstr>
      <vt:lpstr>Развивая мелкую моторику пальцев рук, можно стимулировать речевое развитие, способствовать формированию плавности движений, так необходимых для навыка письма.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Формирование пространственно-временных представлений</vt:lpstr>
      <vt:lpstr>Речь ребёнка  в ваших руках!  </vt:lpstr>
      <vt:lpstr>Используемая литература.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Речь ребёнка  в ваших руках!   </dc:title>
  <cp:lastModifiedBy>админ</cp:lastModifiedBy>
  <cp:revision>97</cp:revision>
  <dcterms:modified xsi:type="dcterms:W3CDTF">2016-11-20T10:51:51Z</dcterms:modified>
</cp:coreProperties>
</file>