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75" r:id="rId5"/>
    <p:sldId id="278" r:id="rId6"/>
    <p:sldId id="258" r:id="rId7"/>
    <p:sldId id="279" r:id="rId8"/>
    <p:sldId id="259" r:id="rId9"/>
    <p:sldId id="260" r:id="rId10"/>
    <p:sldId id="262" r:id="rId11"/>
    <p:sldId id="261" r:id="rId12"/>
    <p:sldId id="263" r:id="rId13"/>
    <p:sldId id="264" r:id="rId14"/>
    <p:sldId id="265" r:id="rId15"/>
    <p:sldId id="266" r:id="rId16"/>
    <p:sldId id="267" r:id="rId17"/>
    <p:sldId id="268" r:id="rId18"/>
    <p:sldId id="269" r:id="rId19"/>
    <p:sldId id="270" r:id="rId20"/>
    <p:sldId id="282" r:id="rId21"/>
    <p:sldId id="283" r:id="rId22"/>
    <p:sldId id="280"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CBD4"/>
    <a:srgbClr val="FFCCFF"/>
    <a:srgbClr val="CCFFCC"/>
    <a:srgbClr val="FFFFCC"/>
    <a:srgbClr val="CC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C369A52-B3E4-44C4-B869-C0641F1E1AEB}" type="datetimeFigureOut">
              <a:rPr lang="ru-RU"/>
              <a:pPr>
                <a:defRPr/>
              </a:pPr>
              <a:t>01.08.2017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4C0DFCA-7F7F-4C63-B2D6-449BF5ED9E5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57BE34D-6F69-499C-A34B-80801E18F7EC}" type="datetimeFigureOut">
              <a:rPr lang="ru-RU"/>
              <a:pPr>
                <a:defRPr/>
              </a:pPr>
              <a:t>01.08.2017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273C3C-A7E3-450C-A8D2-AD346A8AF20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E869268-CC31-4442-A5A2-13CF5E4EE5B0}" type="datetimeFigureOut">
              <a:rPr lang="ru-RU"/>
              <a:pPr>
                <a:defRPr/>
              </a:pPr>
              <a:t>01.08.2017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1B67DDB-B9BA-4481-9169-961D76345F0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4C08F4-B546-4E6D-8482-533010A06D74}" type="datetimeFigureOut">
              <a:rPr lang="ru-RU"/>
              <a:pPr>
                <a:defRPr/>
              </a:pPr>
              <a:t>01.08.2017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18903E2-0C21-4EDB-89F0-D3BA21AE04D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F7D565E-ADA9-427E-99CB-901012AAAB9A}" type="datetimeFigureOut">
              <a:rPr lang="ru-RU"/>
              <a:pPr>
                <a:defRPr/>
              </a:pPr>
              <a:t>01.08.2017</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A0CFB5-C893-476E-A613-0C6B1E616C7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DB35A0C-9DCC-454F-8B74-A53CF9BC0A79}" type="datetimeFigureOut">
              <a:rPr lang="ru-RU"/>
              <a:pPr>
                <a:defRPr/>
              </a:pPr>
              <a:t>01.08.2017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048A435-BABF-4B3B-87AD-E40D2B46883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E81698B-2F93-45FF-B110-FDD1D91A204D}" type="datetimeFigureOut">
              <a:rPr lang="ru-RU"/>
              <a:pPr>
                <a:defRPr/>
              </a:pPr>
              <a:t>01.08.2017</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9F3565C-9BB7-4E10-BF60-B5036A97D24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DAAD35D-4738-45F7-98CC-8DDF56B424F0}" type="datetimeFigureOut">
              <a:rPr lang="ru-RU"/>
              <a:pPr>
                <a:defRPr/>
              </a:pPr>
              <a:t>01.08.2017</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67038F9-CB3D-4CA0-9D7F-503429C5291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CD63101-1DB2-4D33-92F9-C0C8F4519499}" type="datetimeFigureOut">
              <a:rPr lang="ru-RU"/>
              <a:pPr>
                <a:defRPr/>
              </a:pPr>
              <a:t>01.08.2017</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D2A7782F-27AB-4681-80EE-145B4BE690F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1558123-3D5D-4DF3-B656-5ED404685CFC}" type="datetimeFigureOut">
              <a:rPr lang="ru-RU"/>
              <a:pPr>
                <a:defRPr/>
              </a:pPr>
              <a:t>01.08.2017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B61863E-FB95-456F-8B74-459C51BCCC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3CC1FE8-8725-4713-B1B7-7335430ECACE}" type="datetimeFigureOut">
              <a:rPr lang="ru-RU"/>
              <a:pPr>
                <a:defRPr/>
              </a:pPr>
              <a:t>01.08.2017</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8933C1C-443A-44A1-BABC-E8F582DD609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F65FE4E-4541-4D19-92A3-34664E9F0399}" type="datetimeFigureOut">
              <a:rPr lang="ru-RU"/>
              <a:pPr>
                <a:defRPr/>
              </a:pPr>
              <a:t>01.08.2017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93534F4-5E17-45F3-A703-31AA615BE77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rochesterdiscovery.com/images/kid-butterfly.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g11.nnm.ru/8/c/6/c/c/4ed18186d8f40b5bb7932d91ea6_prev.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g-fotki.yandex.ru/get/4112/sha32481.36/0_1bec6_282d8251_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0"/>
            <a:ext cx="8090669" cy="1340768"/>
          </a:xfrm>
        </p:spPr>
        <p:txBody>
          <a:bodyPr rtlCol="0">
            <a:normAutofit fontScale="90000"/>
          </a:bodyPr>
          <a:lstStyle/>
          <a:p>
            <a:pPr eaLnBrk="1" fontAlgn="auto" hangingPunct="1">
              <a:spcAft>
                <a:spcPts val="0"/>
              </a:spcAft>
              <a:defRPr/>
            </a:pPr>
            <a:r>
              <a:rPr lang="ru-RU" b="1" dirty="0" smtClean="0">
                <a:solidFill>
                  <a:srgbClr val="FF0000"/>
                </a:solidFill>
              </a:rPr>
              <a:t>Организация и проведение прогулки в детском саду</a:t>
            </a:r>
            <a:endParaRPr lang="ru-RU" b="1" dirty="0">
              <a:solidFill>
                <a:srgbClr val="FF0000"/>
              </a:solidFill>
            </a:endParaRPr>
          </a:p>
        </p:txBody>
      </p:sp>
      <p:sp>
        <p:nvSpPr>
          <p:cNvPr id="5" name="Прямоугольник 4"/>
          <p:cNvSpPr/>
          <p:nvPr/>
        </p:nvSpPr>
        <p:spPr>
          <a:xfrm>
            <a:off x="251520" y="5877272"/>
            <a:ext cx="1694533" cy="6966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smtClean="0">
              <a:solidFill>
                <a:schemeClr val="tx2"/>
              </a:solidFill>
            </a:endParaRPr>
          </a:p>
          <a:p>
            <a:pPr algn="ctr" fontAlgn="auto">
              <a:spcBef>
                <a:spcPts val="0"/>
              </a:spcBef>
              <a:spcAft>
                <a:spcPts val="0"/>
              </a:spcAft>
              <a:defRPr/>
            </a:pPr>
            <a:r>
              <a:rPr lang="ru-RU" dirty="0" smtClean="0">
                <a:solidFill>
                  <a:schemeClr val="tx1"/>
                </a:solidFill>
              </a:rPr>
              <a:t>Подготовила</a:t>
            </a:r>
            <a:r>
              <a:rPr lang="ru-RU" dirty="0">
                <a:solidFill>
                  <a:schemeClr val="tx1"/>
                </a:solidFill>
              </a:rPr>
              <a:t>: </a:t>
            </a:r>
            <a:r>
              <a:rPr lang="ru-RU" dirty="0" smtClean="0">
                <a:solidFill>
                  <a:schemeClr val="tx1"/>
                </a:solidFill>
              </a:rPr>
              <a:t>Филькина Т.В</a:t>
            </a:r>
            <a:r>
              <a:rPr lang="ru-RU" dirty="0" smtClean="0">
                <a:solidFill>
                  <a:schemeClr val="tx1"/>
                </a:solidFill>
              </a:rPr>
              <a:t>.</a:t>
            </a:r>
            <a:endParaRPr lang="ru-RU" dirty="0" smtClean="0">
              <a:solidFill>
                <a:schemeClr val="tx1"/>
              </a:solidFill>
            </a:endParaRPr>
          </a:p>
          <a:p>
            <a:pPr algn="ctr" fontAlgn="auto">
              <a:spcBef>
                <a:spcPts val="0"/>
              </a:spcBef>
              <a:spcAft>
                <a:spcPts val="0"/>
              </a:spcAft>
              <a:defRPr/>
            </a:pPr>
            <a:endParaRPr lang="ru-RU" dirty="0">
              <a:solidFill>
                <a:schemeClr val="tx1"/>
              </a:solidFill>
            </a:endParaRPr>
          </a:p>
        </p:txBody>
      </p:sp>
      <p:pic>
        <p:nvPicPr>
          <p:cNvPr id="16386" name="Picture 2" descr="http://ped-kopilka.ru/images/photos/medium/article513.jpg"/>
          <p:cNvPicPr>
            <a:picLocks noChangeAspect="1" noChangeArrowheads="1"/>
          </p:cNvPicPr>
          <p:nvPr/>
        </p:nvPicPr>
        <p:blipFill>
          <a:blip r:embed="rId2" cstate="print"/>
          <a:srcRect/>
          <a:stretch>
            <a:fillRect/>
          </a:stretch>
        </p:blipFill>
        <p:spPr bwMode="auto">
          <a:xfrm>
            <a:off x="1979712" y="1484784"/>
            <a:ext cx="5544616" cy="51958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8229600" cy="654050"/>
          </a:xfrm>
        </p:spPr>
        <p:txBody>
          <a:bodyPr/>
          <a:lstStyle/>
          <a:p>
            <a:pPr eaLnBrk="1" hangingPunct="1"/>
            <a:r>
              <a:rPr lang="ru-RU" sz="2400" b="1" dirty="0" smtClean="0">
                <a:solidFill>
                  <a:srgbClr val="0070C0"/>
                </a:solidFill>
              </a:rPr>
              <a:t>Возвращение с прогулки </a:t>
            </a:r>
          </a:p>
        </p:txBody>
      </p:sp>
      <p:sp>
        <p:nvSpPr>
          <p:cNvPr id="5123" name="Содержимое 2"/>
          <p:cNvSpPr>
            <a:spLocks noGrp="1"/>
          </p:cNvSpPr>
          <p:nvPr>
            <p:ph idx="1"/>
          </p:nvPr>
        </p:nvSpPr>
        <p:spPr>
          <a:xfrm>
            <a:off x="539552" y="836712"/>
            <a:ext cx="8147248" cy="5289451"/>
          </a:xfrm>
          <a:solidFill>
            <a:srgbClr val="FFFFCC"/>
          </a:solidFill>
        </p:spPr>
        <p:txBody>
          <a:bodyPr/>
          <a:lstStyle/>
          <a:p>
            <a:pPr lvl="2" eaLnBrk="1" hangingPunct="1"/>
            <a:endParaRPr lang="ru-RU" dirty="0" smtClean="0"/>
          </a:p>
          <a:p>
            <a:pPr lvl="2" eaLnBrk="1" hangingPunct="1"/>
            <a:endParaRPr lang="ru-RU" dirty="0" smtClean="0"/>
          </a:p>
          <a:p>
            <a:pPr lvl="2" eaLnBrk="1" hangingPunct="1"/>
            <a:endParaRPr lang="ru-RU" dirty="0" smtClean="0"/>
          </a:p>
          <a:p>
            <a:pPr lvl="2" eaLnBrk="1" hangingPunct="1"/>
            <a:endParaRPr lang="ru-RU" dirty="0" smtClean="0"/>
          </a:p>
          <a:p>
            <a:pPr lvl="2" eaLnBrk="1" hangingPunct="1"/>
            <a:endParaRPr lang="ru-RU" dirty="0" smtClean="0"/>
          </a:p>
          <a:p>
            <a:pPr lvl="2" eaLnBrk="1" hangingPunct="1"/>
            <a:endParaRPr lang="ru-RU" dirty="0" smtClean="0"/>
          </a:p>
          <a:p>
            <a:pPr lvl="2" eaLnBrk="1" hangingPunct="1">
              <a:buFont typeface="Arial" charset="0"/>
              <a:buNone/>
            </a:pPr>
            <a:endParaRPr lang="ru-RU" dirty="0" smtClean="0"/>
          </a:p>
          <a:p>
            <a:pPr eaLnBrk="1" hangingPunct="1">
              <a:buFont typeface="Arial" charset="0"/>
              <a:buNone/>
            </a:pPr>
            <a:endParaRPr lang="ru-RU" dirty="0" smtClean="0"/>
          </a:p>
        </p:txBody>
      </p:sp>
      <p:sp>
        <p:nvSpPr>
          <p:cNvPr id="5" name="Прямоугольник 4"/>
          <p:cNvSpPr/>
          <p:nvPr/>
        </p:nvSpPr>
        <p:spPr>
          <a:xfrm>
            <a:off x="1331640" y="980728"/>
            <a:ext cx="6552728" cy="2232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smtClean="0">
                <a:solidFill>
                  <a:schemeClr val="tx1"/>
                </a:solidFill>
                <a:latin typeface="Times New Roman" pitchFamily="18" charset="0"/>
                <a:cs typeface="Times New Roman" pitchFamily="18" charset="0"/>
              </a:rPr>
              <a:t>Воспитатель и помощник  </a:t>
            </a:r>
            <a:r>
              <a:rPr lang="ru-RU" sz="2800" i="1" dirty="0">
                <a:solidFill>
                  <a:schemeClr val="tx1"/>
                </a:solidFill>
                <a:latin typeface="Times New Roman" pitchFamily="18" charset="0"/>
                <a:cs typeface="Times New Roman" pitchFamily="18" charset="0"/>
              </a:rPr>
              <a:t>воспитателя </a:t>
            </a:r>
            <a:r>
              <a:rPr lang="ru-RU" sz="2800" i="1" dirty="0" smtClean="0">
                <a:solidFill>
                  <a:schemeClr val="tx1"/>
                </a:solidFill>
                <a:latin typeface="Times New Roman" pitchFamily="18" charset="0"/>
                <a:cs typeface="Times New Roman" pitchFamily="18" charset="0"/>
              </a:rPr>
              <a:t>помогают </a:t>
            </a:r>
            <a:r>
              <a:rPr lang="ru-RU" sz="2800" i="1" dirty="0">
                <a:solidFill>
                  <a:schemeClr val="tx1"/>
                </a:solidFill>
                <a:latin typeface="Times New Roman" pitchFamily="18" charset="0"/>
                <a:cs typeface="Times New Roman" pitchFamily="18" charset="0"/>
              </a:rPr>
              <a:t>детям развязать шарфы, расстегнуть и снять верхнюю  одежду, сложить одежду в шкафчик. </a:t>
            </a:r>
            <a:endParaRPr lang="ru-RU" i="1" dirty="0">
              <a:solidFill>
                <a:schemeClr val="tx1"/>
              </a:solidFill>
              <a:latin typeface="Times New Roman" pitchFamily="18" charset="0"/>
              <a:cs typeface="Times New Roman" pitchFamily="18" charset="0"/>
            </a:endParaRPr>
          </a:p>
        </p:txBody>
      </p:sp>
      <p:sp>
        <p:nvSpPr>
          <p:cNvPr id="8" name="Прямоугольник 7"/>
          <p:cNvSpPr/>
          <p:nvPr/>
        </p:nvSpPr>
        <p:spPr>
          <a:xfrm>
            <a:off x="1331640" y="3501008"/>
            <a:ext cx="6552728" cy="22322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i="1" dirty="0" smtClean="0">
                <a:solidFill>
                  <a:schemeClr val="tx1"/>
                </a:solidFill>
                <a:latin typeface="Times New Roman" pitchFamily="18" charset="0"/>
                <a:cs typeface="Times New Roman" pitchFamily="18" charset="0"/>
              </a:rPr>
              <a:t>В летний период после возвращения детей с прогулки   необходимо организовать  гигиеническую процедуру – мытьё ног.</a:t>
            </a:r>
            <a:endParaRPr lang="ru-RU" dirty="0">
              <a:solidFill>
                <a:schemeClr val="tx1"/>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691680" y="0"/>
            <a:ext cx="5786437" cy="654050"/>
          </a:xfrm>
        </p:spPr>
        <p:txBody>
          <a:bodyPr/>
          <a:lstStyle/>
          <a:p>
            <a:pPr eaLnBrk="1" hangingPunct="1"/>
            <a:r>
              <a:rPr lang="ru-RU" sz="2400" b="1" dirty="0" smtClean="0">
                <a:solidFill>
                  <a:srgbClr val="0070C0"/>
                </a:solidFill>
              </a:rPr>
              <a:t>Порядок хранения одежды в шкафчике</a:t>
            </a:r>
          </a:p>
        </p:txBody>
      </p:sp>
      <p:sp>
        <p:nvSpPr>
          <p:cNvPr id="3" name="Содержимое 2"/>
          <p:cNvSpPr>
            <a:spLocks noGrp="1"/>
          </p:cNvSpPr>
          <p:nvPr>
            <p:ph idx="1"/>
          </p:nvPr>
        </p:nvSpPr>
        <p:spPr>
          <a:xfrm>
            <a:off x="251520" y="692696"/>
            <a:ext cx="8640960" cy="120475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txBody>
          <a:bodyPr rtlCol="0">
            <a:normAutofit fontScale="77500" lnSpcReduction="20000"/>
          </a:bodyPr>
          <a:lstStyle/>
          <a:p>
            <a:pPr lvl="1" algn="ctr" eaLnBrk="1" fontAlgn="auto" hangingPunct="1">
              <a:spcAft>
                <a:spcPts val="0"/>
              </a:spcAft>
              <a:buFont typeface="Arial" pitchFamily="34" charset="0"/>
              <a:buNone/>
              <a:defRPr/>
            </a:pPr>
            <a:r>
              <a:rPr lang="ru-RU" dirty="0"/>
              <a:t> </a:t>
            </a:r>
            <a:r>
              <a:rPr lang="ru-RU" dirty="0" smtClean="0"/>
              <a:t>   </a:t>
            </a:r>
            <a:r>
              <a:rPr lang="ru-RU" b="1" dirty="0">
                <a:solidFill>
                  <a:srgbClr val="7030A0"/>
                </a:solidFill>
              </a:rPr>
              <a:t>Н</a:t>
            </a:r>
            <a:r>
              <a:rPr lang="ru-RU" b="1" dirty="0" smtClean="0">
                <a:solidFill>
                  <a:srgbClr val="7030A0"/>
                </a:solidFill>
              </a:rPr>
              <a:t>а верхней полке кладется  шарф, шапка. Кофта, гамаши, колготки, тёплые штаны, верхнюю одежду вешают на крючок. Обувь ставят на обувную полку (или размещают на нижней полке шкафчика) сверху кладут  носки.  </a:t>
            </a:r>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Char char="•"/>
              <a:defRPr/>
            </a:pPr>
            <a:endParaRPr lang="ru-RU" dirty="0"/>
          </a:p>
        </p:txBody>
      </p:sp>
      <p:pic>
        <p:nvPicPr>
          <p:cNvPr id="10242" name="Picture 2" descr="http://dou12-ugansk.narod.ru/2014-2015/gruppy16/saranova/2f2ad8838777d7e07dccb7e58086d628.png"/>
          <p:cNvPicPr>
            <a:picLocks noChangeAspect="1" noChangeArrowheads="1"/>
          </p:cNvPicPr>
          <p:nvPr/>
        </p:nvPicPr>
        <p:blipFill>
          <a:blip r:embed="rId2" cstate="print"/>
          <a:srcRect r="1020" b="4698"/>
          <a:stretch>
            <a:fillRect/>
          </a:stretch>
        </p:blipFill>
        <p:spPr bwMode="auto">
          <a:xfrm>
            <a:off x="1115616" y="2105472"/>
            <a:ext cx="6984776" cy="47525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8229600" cy="725487"/>
          </a:xfrm>
        </p:spPr>
        <p:txBody>
          <a:bodyPr/>
          <a:lstStyle/>
          <a:p>
            <a:pPr eaLnBrk="1" hangingPunct="1"/>
            <a:r>
              <a:rPr lang="ru-RU" sz="2400" b="1" dirty="0" smtClean="0">
                <a:solidFill>
                  <a:srgbClr val="7030A0"/>
                </a:solidFill>
                <a:latin typeface="Times New Roman" pitchFamily="18" charset="0"/>
                <a:cs typeface="Times New Roman" pitchFamily="18" charset="0"/>
              </a:rPr>
              <a:t>Требования к содержанию прогулок на участке ДОУ</a:t>
            </a:r>
            <a:endParaRPr lang="ru-RU" sz="2400" dirty="0" smtClean="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28688"/>
            <a:ext cx="8229600" cy="5715000"/>
          </a:xfrm>
          <a:solidFill>
            <a:srgbClr val="FFFFCC"/>
          </a:solidFill>
        </p:spPr>
        <p:txBody>
          <a:bodyPr rtlCol="0">
            <a:normAutofit fontScale="55000" lnSpcReduction="20000"/>
          </a:bodyPr>
          <a:lstStyle/>
          <a:p>
            <a:pPr eaLnBrk="1" fontAlgn="auto" hangingPunct="1">
              <a:spcAft>
                <a:spcPts val="0"/>
              </a:spcAft>
              <a:buFont typeface="Arial" pitchFamily="34" charset="0"/>
              <a:buChar char="•"/>
              <a:defRPr/>
            </a:pPr>
            <a:endParaRPr lang="ru-RU" dirty="0"/>
          </a:p>
          <a:p>
            <a:pPr eaLnBrk="1" fontAlgn="auto" hangingPunct="1">
              <a:spcAft>
                <a:spcPts val="0"/>
              </a:spcAft>
              <a:buFont typeface="Arial" pitchFamily="34" charset="0"/>
              <a:buNone/>
              <a:defRPr/>
            </a:pPr>
            <a:r>
              <a:rPr lang="ru-RU" b="1" dirty="0"/>
              <a:t> </a:t>
            </a:r>
            <a:r>
              <a:rPr lang="ru-RU" sz="4200" b="1" dirty="0" smtClean="0"/>
              <a:t> </a:t>
            </a:r>
            <a:r>
              <a:rPr lang="ru-RU" sz="4200" dirty="0" smtClean="0"/>
              <a:t>                 Прогулка </a:t>
            </a:r>
            <a:r>
              <a:rPr lang="ru-RU" sz="4200" dirty="0"/>
              <a:t>должна состоять из следующих </a:t>
            </a:r>
            <a:endParaRPr lang="ru-RU" sz="4200" dirty="0" smtClean="0"/>
          </a:p>
          <a:p>
            <a:pPr eaLnBrk="1" fontAlgn="auto" hangingPunct="1">
              <a:spcAft>
                <a:spcPts val="0"/>
              </a:spcAft>
              <a:buFont typeface="Arial" pitchFamily="34" charset="0"/>
              <a:buNone/>
              <a:defRPr/>
            </a:pPr>
            <a:r>
              <a:rPr lang="ru-RU" sz="4200" dirty="0"/>
              <a:t> </a:t>
            </a:r>
            <a:r>
              <a:rPr lang="ru-RU" sz="4200" dirty="0" smtClean="0"/>
              <a:t>                               структурных элементов</a:t>
            </a:r>
          </a:p>
          <a:p>
            <a:pPr eaLnBrk="1" fontAlgn="auto" hangingPunct="1">
              <a:spcAft>
                <a:spcPts val="0"/>
              </a:spcAft>
              <a:buFont typeface="Arial" pitchFamily="34" charset="0"/>
              <a:buNone/>
              <a:defRPr/>
            </a:pPr>
            <a:r>
              <a:rPr lang="ru-RU" sz="4200" dirty="0"/>
              <a:t> </a:t>
            </a:r>
            <a:r>
              <a:rPr lang="ru-RU" sz="4200" dirty="0" smtClean="0"/>
              <a:t>                                                       </a:t>
            </a:r>
          </a:p>
          <a:p>
            <a:pPr eaLnBrk="1" fontAlgn="auto" hangingPunct="1">
              <a:spcAft>
                <a:spcPts val="0"/>
              </a:spcAft>
              <a:buFont typeface="Arial" pitchFamily="34" charset="0"/>
              <a:buNone/>
              <a:defRPr/>
            </a:pPr>
            <a:endParaRPr lang="ru-RU" dirty="0"/>
          </a:p>
          <a:p>
            <a:pPr eaLnBrk="1" fontAlgn="auto" hangingPunct="1">
              <a:spcAft>
                <a:spcPts val="0"/>
              </a:spcAft>
              <a:buFont typeface="Arial" pitchFamily="34" charset="0"/>
              <a:buNone/>
              <a:defRPr/>
            </a:pPr>
            <a:r>
              <a:rPr lang="ru-RU" dirty="0" smtClean="0"/>
              <a:t>              Наблюдение</a:t>
            </a:r>
            <a:r>
              <a:rPr lang="ru-RU" dirty="0"/>
              <a:t>;</a:t>
            </a:r>
          </a:p>
          <a:p>
            <a:pPr eaLnBrk="1" fontAlgn="auto" hangingPunct="1">
              <a:spcAft>
                <a:spcPts val="0"/>
              </a:spcAft>
              <a:buFont typeface="Arial" pitchFamily="34" charset="0"/>
              <a:buNone/>
              <a:defRPr/>
            </a:pPr>
            <a:r>
              <a:rPr lang="ru-RU" dirty="0" smtClean="0"/>
              <a:t>                                        Подвижные игры: </a:t>
            </a:r>
          </a:p>
          <a:p>
            <a:pPr eaLnBrk="1" fontAlgn="auto" hangingPunct="1">
              <a:spcAft>
                <a:spcPts val="0"/>
              </a:spcAft>
              <a:buFont typeface="Arial" pitchFamily="34" charset="0"/>
              <a:buNone/>
              <a:defRPr/>
            </a:pPr>
            <a:r>
              <a:rPr lang="ru-RU" dirty="0" smtClean="0"/>
              <a:t>                              2-3 игры большой подвижности, </a:t>
            </a:r>
          </a:p>
          <a:p>
            <a:pPr eaLnBrk="1" fontAlgn="auto" hangingPunct="1">
              <a:spcAft>
                <a:spcPts val="0"/>
              </a:spcAft>
              <a:buFont typeface="Arial" pitchFamily="34" charset="0"/>
              <a:buNone/>
              <a:defRPr/>
            </a:pPr>
            <a:r>
              <a:rPr lang="ru-RU" dirty="0" smtClean="0"/>
              <a:t>                   2-3 игры малой и средней подвижности,</a:t>
            </a:r>
          </a:p>
          <a:p>
            <a:pPr eaLnBrk="1" fontAlgn="auto" hangingPunct="1">
              <a:spcAft>
                <a:spcPts val="0"/>
              </a:spcAft>
              <a:buFont typeface="Arial" pitchFamily="34" charset="0"/>
              <a:buNone/>
              <a:defRPr/>
            </a:pPr>
            <a:r>
              <a:rPr lang="ru-RU" dirty="0" smtClean="0"/>
              <a:t>                                   игры на выбор детей, </a:t>
            </a:r>
          </a:p>
          <a:p>
            <a:pPr eaLnBrk="1" fontAlgn="auto" hangingPunct="1">
              <a:spcAft>
                <a:spcPts val="0"/>
              </a:spcAft>
              <a:buFont typeface="Arial" pitchFamily="34" charset="0"/>
              <a:buNone/>
              <a:defRPr/>
            </a:pPr>
            <a:r>
              <a:rPr lang="ru-RU" dirty="0" smtClean="0"/>
              <a:t>                                   дидактические игры.</a:t>
            </a:r>
            <a:endParaRPr lang="ru-RU" dirty="0"/>
          </a:p>
          <a:p>
            <a:pPr eaLnBrk="1" fontAlgn="auto" hangingPunct="1">
              <a:spcAft>
                <a:spcPts val="0"/>
              </a:spcAft>
              <a:buFont typeface="Arial" pitchFamily="34" charset="0"/>
              <a:buNone/>
              <a:defRPr/>
            </a:pPr>
            <a:r>
              <a:rPr lang="ru-RU" dirty="0" smtClean="0"/>
              <a:t>                                                                                                       Индивидуальная работа</a:t>
            </a:r>
          </a:p>
          <a:p>
            <a:pPr eaLnBrk="1" fontAlgn="auto" hangingPunct="1">
              <a:spcAft>
                <a:spcPts val="0"/>
              </a:spcAft>
              <a:buFont typeface="Arial" pitchFamily="34" charset="0"/>
              <a:buNone/>
              <a:defRPr/>
            </a:pPr>
            <a:r>
              <a:rPr lang="ru-RU" dirty="0" smtClean="0"/>
              <a:t>                                                                                                        </a:t>
            </a:r>
            <a:r>
              <a:rPr lang="ru-RU" dirty="0"/>
              <a:t>по различным </a:t>
            </a:r>
            <a:endParaRPr lang="ru-RU" dirty="0" smtClean="0"/>
          </a:p>
          <a:p>
            <a:pPr eaLnBrk="1" fontAlgn="auto" hangingPunct="1">
              <a:spcAft>
                <a:spcPts val="0"/>
              </a:spcAft>
              <a:buFont typeface="Arial" pitchFamily="34" charset="0"/>
              <a:buNone/>
              <a:defRPr/>
            </a:pPr>
            <a:r>
              <a:rPr lang="ru-RU" dirty="0"/>
              <a:t> </a:t>
            </a:r>
            <a:r>
              <a:rPr lang="ru-RU" dirty="0" smtClean="0"/>
              <a:t>                                                                                                       направлениям  </a:t>
            </a:r>
          </a:p>
          <a:p>
            <a:pPr eaLnBrk="1" fontAlgn="auto" hangingPunct="1">
              <a:spcAft>
                <a:spcPts val="0"/>
              </a:spcAft>
              <a:buFont typeface="Arial" pitchFamily="34" charset="0"/>
              <a:buNone/>
              <a:defRPr/>
            </a:pPr>
            <a:r>
              <a:rPr lang="ru-RU" dirty="0" smtClean="0"/>
              <a:t>                                                                                                        развития </a:t>
            </a:r>
          </a:p>
          <a:p>
            <a:pPr eaLnBrk="1" fontAlgn="auto" hangingPunct="1">
              <a:spcAft>
                <a:spcPts val="0"/>
              </a:spcAft>
              <a:buFont typeface="Arial" pitchFamily="34" charset="0"/>
              <a:buNone/>
              <a:defRPr/>
            </a:pPr>
            <a:r>
              <a:rPr lang="ru-RU" dirty="0"/>
              <a:t> </a:t>
            </a:r>
            <a:r>
              <a:rPr lang="ru-RU" dirty="0" smtClean="0"/>
              <a:t>                                                                                                       воспитанников; </a:t>
            </a:r>
            <a:endParaRPr lang="ru-RU" dirty="0"/>
          </a:p>
          <a:p>
            <a:pPr eaLnBrk="1" fontAlgn="auto" hangingPunct="1">
              <a:spcAft>
                <a:spcPts val="0"/>
              </a:spcAft>
              <a:buFont typeface="Arial" pitchFamily="34" charset="0"/>
              <a:buNone/>
              <a:defRPr/>
            </a:pPr>
            <a:r>
              <a:rPr lang="ru-RU" dirty="0" smtClean="0"/>
              <a:t>                                                                                                                                   </a:t>
            </a:r>
          </a:p>
          <a:p>
            <a:pPr eaLnBrk="1" fontAlgn="auto" hangingPunct="1">
              <a:spcAft>
                <a:spcPts val="0"/>
              </a:spcAft>
              <a:buFont typeface="Arial" pitchFamily="34" charset="0"/>
              <a:buNone/>
              <a:defRPr/>
            </a:pPr>
            <a:r>
              <a:rPr lang="ru-RU" dirty="0" smtClean="0"/>
              <a:t>Труд детей на участке</a:t>
            </a:r>
            <a:endParaRPr lang="ru-RU" dirty="0"/>
          </a:p>
          <a:p>
            <a:pPr eaLnBrk="1" fontAlgn="auto" hangingPunct="1">
              <a:spcAft>
                <a:spcPts val="0"/>
              </a:spcAft>
              <a:buFont typeface="Arial" pitchFamily="34" charset="0"/>
              <a:buNone/>
              <a:defRPr/>
            </a:pPr>
            <a:r>
              <a:rPr lang="ru-RU" dirty="0" smtClean="0"/>
              <a:t>                                                            Самостоятельная игровая деятельность.</a:t>
            </a:r>
            <a:endParaRPr lang="ru-RU" dirty="0"/>
          </a:p>
          <a:p>
            <a:pPr eaLnBrk="1" fontAlgn="auto" hangingPunct="1">
              <a:spcAft>
                <a:spcPts val="0"/>
              </a:spcAft>
              <a:buFont typeface="Arial" pitchFamily="34" charset="0"/>
              <a:buChar char="•"/>
              <a:defRPr/>
            </a:pPr>
            <a:endParaRPr lang="ru-RU" dirty="0"/>
          </a:p>
        </p:txBody>
      </p:sp>
      <p:sp>
        <p:nvSpPr>
          <p:cNvPr id="5" name="Стрелка вниз 4"/>
          <p:cNvSpPr/>
          <p:nvPr/>
        </p:nvSpPr>
        <p:spPr>
          <a:xfrm>
            <a:off x="928688" y="2071688"/>
            <a:ext cx="285750" cy="3571875"/>
          </a:xfrm>
          <a:prstGeom prst="down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трелка вниз 5"/>
          <p:cNvSpPr/>
          <p:nvPr/>
        </p:nvSpPr>
        <p:spPr>
          <a:xfrm>
            <a:off x="7215188" y="2071688"/>
            <a:ext cx="214312" cy="1857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низ 6"/>
          <p:cNvSpPr/>
          <p:nvPr/>
        </p:nvSpPr>
        <p:spPr>
          <a:xfrm>
            <a:off x="5500688" y="2071688"/>
            <a:ext cx="285750" cy="3786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Стрелка вниз 7"/>
          <p:cNvSpPr/>
          <p:nvPr/>
        </p:nvSpPr>
        <p:spPr>
          <a:xfrm>
            <a:off x="3714750" y="2143125"/>
            <a:ext cx="281186" cy="709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Стрелка вниз 8"/>
          <p:cNvSpPr/>
          <p:nvPr/>
        </p:nvSpPr>
        <p:spPr>
          <a:xfrm>
            <a:off x="1571625" y="2143125"/>
            <a:ext cx="264071" cy="3497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5"/>
            <a:ext cx="8472488" cy="5976664"/>
          </a:xfrm>
          <a:solidFill>
            <a:srgbClr val="FFFFCC"/>
          </a:solidFill>
        </p:spPr>
        <p:txBody>
          <a:bodyPr rtlCol="0">
            <a:noAutofit/>
          </a:bodyPr>
          <a:lstStyle/>
          <a:p>
            <a:pPr lvl="1" eaLnBrk="1" fontAlgn="auto" hangingPunct="1">
              <a:spcAft>
                <a:spcPts val="0"/>
              </a:spcAft>
              <a:buFont typeface="Arial" pitchFamily="34" charset="0"/>
              <a:buNone/>
              <a:defRPr/>
            </a:pPr>
            <a:r>
              <a:rPr lang="ru-RU" sz="2000" b="1" dirty="0" smtClean="0">
                <a:solidFill>
                  <a:srgbClr val="002060"/>
                </a:solidFill>
                <a:latin typeface="Times New Roman" pitchFamily="18" charset="0"/>
                <a:cs typeface="Times New Roman" pitchFamily="18" charset="0"/>
              </a:rPr>
              <a:t>Последовательность структурных компонентов прогулки может варьироваться в зависимости от вида предыдущего занятия. Если дети находились на НОД, требующем повышенной познавательной активности и умственного напряжения, то вначале прогулки  проводятся подвижные игры, пробежки, затем – наблюдения. Если до прогулки было физкультурная или музыкальная НОД,  прогулка начинается с наблюдения или спокойной игры.</a:t>
            </a:r>
          </a:p>
          <a:p>
            <a:pPr lvl="1" eaLnBrk="1" fontAlgn="auto" hangingPunct="1">
              <a:spcAft>
                <a:spcPts val="0"/>
              </a:spcAft>
              <a:buFont typeface="Arial" pitchFamily="34" charset="0"/>
              <a:buNone/>
              <a:defRPr/>
            </a:pPr>
            <a:r>
              <a:rPr lang="ru-RU" sz="2000" b="1" dirty="0" smtClean="0">
                <a:solidFill>
                  <a:srgbClr val="002060"/>
                </a:solidFill>
                <a:latin typeface="Times New Roman" pitchFamily="18" charset="0"/>
                <a:cs typeface="Times New Roman" pitchFamily="18" charset="0"/>
              </a:rPr>
              <a:t>Каждый из обязательных компонентов прогулки длится от 7 до 15 минут и осуществляется на фоне самостоятельной деятельности детей.</a:t>
            </a:r>
          </a:p>
          <a:p>
            <a:pPr lvl="1" eaLnBrk="1" fontAlgn="auto" hangingPunct="1">
              <a:spcAft>
                <a:spcPts val="0"/>
              </a:spcAft>
              <a:buFont typeface="Arial" pitchFamily="34" charset="0"/>
              <a:buNone/>
              <a:defRPr/>
            </a:pPr>
            <a:r>
              <a:rPr lang="ru-RU" sz="2000" b="1" dirty="0" smtClean="0">
                <a:solidFill>
                  <a:srgbClr val="002060"/>
                </a:solidFill>
                <a:latin typeface="Times New Roman" pitchFamily="18" charset="0"/>
                <a:cs typeface="Times New Roman" pitchFamily="18" charset="0"/>
              </a:rPr>
              <a:t>Содержание прогулок определяется программой по ознакомлению детей с окружающим с учетом предшествующей деятельности детей, педагогических и оздоровительных задач, и строится в соответствии с календарным планированием в каждой возрастной группе.</a:t>
            </a:r>
          </a:p>
          <a:p>
            <a:pPr eaLnBrk="1" fontAlgn="auto" hangingPunct="1">
              <a:spcAft>
                <a:spcPts val="0"/>
              </a:spcAft>
              <a:buFont typeface="Arial" pitchFamily="34" charset="0"/>
              <a:buChar char="•"/>
              <a:defRPr/>
            </a:pPr>
            <a:endParaRPr lang="ru-RU" sz="2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CCBD4"/>
            </a:gs>
            <a:gs pos="50000">
              <a:schemeClr val="accent1">
                <a:tint val="44500"/>
                <a:satMod val="160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87"/>
          </a:xfrm>
        </p:spPr>
        <p:txBody>
          <a:bodyPr rtlCol="0">
            <a:normAutofit fontScale="90000"/>
          </a:bodyPr>
          <a:lstStyle/>
          <a:p>
            <a:pPr eaLnBrk="1" fontAlgn="auto" hangingPunct="1">
              <a:spcAft>
                <a:spcPts val="0"/>
              </a:spcAft>
              <a:defRPr/>
            </a:pPr>
            <a:r>
              <a:rPr lang="ru-RU" dirty="0" smtClean="0">
                <a:solidFill>
                  <a:srgbClr val="7030A0"/>
                </a:solidFill>
              </a:rPr>
              <a:t>Наблюдения</a:t>
            </a:r>
            <a:endParaRPr lang="ru-RU" dirty="0">
              <a:solidFill>
                <a:srgbClr val="7030A0"/>
              </a:solidFill>
            </a:endParaRPr>
          </a:p>
        </p:txBody>
      </p:sp>
      <p:sp>
        <p:nvSpPr>
          <p:cNvPr id="3" name="Содержимое 2"/>
          <p:cNvSpPr>
            <a:spLocks noGrp="1"/>
          </p:cNvSpPr>
          <p:nvPr>
            <p:ph idx="1"/>
          </p:nvPr>
        </p:nvSpPr>
        <p:spPr>
          <a:xfrm>
            <a:off x="457200" y="1052736"/>
            <a:ext cx="4114800" cy="5544616"/>
          </a:xfrm>
        </p:spPr>
        <p:txBody>
          <a:bodyPr rtlCol="0">
            <a:normAutofit fontScale="62500" lnSpcReduction="20000"/>
          </a:bodyPr>
          <a:lstStyle/>
          <a:p>
            <a:pPr marL="342900" lvl="1" indent="-342900" algn="ctr" eaLnBrk="1" fontAlgn="auto" hangingPunct="1">
              <a:spcAft>
                <a:spcPts val="0"/>
              </a:spcAft>
              <a:buFont typeface="Arial" pitchFamily="34" charset="0"/>
              <a:buNone/>
              <a:defRPr/>
            </a:pPr>
            <a:r>
              <a:rPr lang="ru-RU" sz="3400" dirty="0" smtClean="0">
                <a:latin typeface="Times New Roman" pitchFamily="18" charset="0"/>
                <a:cs typeface="Times New Roman" pitchFamily="18" charset="0"/>
              </a:rPr>
              <a:t>      </a:t>
            </a:r>
            <a:r>
              <a:rPr lang="ru-RU" sz="3400" b="1" dirty="0" smtClean="0">
                <a:solidFill>
                  <a:srgbClr val="FF0000"/>
                </a:solidFill>
                <a:latin typeface="Times New Roman" pitchFamily="18" charset="0"/>
                <a:cs typeface="Times New Roman" pitchFamily="18" charset="0"/>
              </a:rPr>
              <a:t>Организация </a:t>
            </a:r>
            <a:r>
              <a:rPr lang="ru-RU" sz="3400" b="1" dirty="0">
                <a:solidFill>
                  <a:srgbClr val="FF0000"/>
                </a:solidFill>
                <a:latin typeface="Times New Roman" pitchFamily="18" charset="0"/>
                <a:cs typeface="Times New Roman" pitchFamily="18" charset="0"/>
              </a:rPr>
              <a:t>наблюдений: </a:t>
            </a:r>
            <a:r>
              <a:rPr lang="ru-RU" sz="3400" dirty="0">
                <a:latin typeface="Times New Roman" pitchFamily="18" charset="0"/>
                <a:cs typeface="Times New Roman" pitchFamily="18" charset="0"/>
              </a:rPr>
              <a:t>процесс наблюдения может быть организован за объектами и погодными явлениями</a:t>
            </a:r>
            <a:r>
              <a:rPr lang="ru-RU" sz="3400" dirty="0" smtClean="0">
                <a:latin typeface="Times New Roman" pitchFamily="18" charset="0"/>
                <a:cs typeface="Times New Roman" pitchFamily="18" charset="0"/>
              </a:rPr>
              <a:t>.</a:t>
            </a:r>
          </a:p>
          <a:p>
            <a:pPr marL="342900" lvl="1" indent="-342900" algn="ctr" eaLnBrk="1" fontAlgn="auto" hangingPunct="1">
              <a:spcAft>
                <a:spcPts val="0"/>
              </a:spcAft>
              <a:buFont typeface="Arial" pitchFamily="34" charset="0"/>
              <a:buNone/>
              <a:defRPr/>
            </a:pPr>
            <a:r>
              <a:rPr lang="ru-RU" sz="3400" dirty="0" smtClean="0">
                <a:latin typeface="Times New Roman" pitchFamily="18" charset="0"/>
                <a:cs typeface="Times New Roman" pitchFamily="18" charset="0"/>
              </a:rPr>
              <a:t>При </a:t>
            </a:r>
            <a:r>
              <a:rPr lang="ru-RU" sz="3400" dirty="0">
                <a:latin typeface="Times New Roman" pitchFamily="18" charset="0"/>
                <a:cs typeface="Times New Roman" pitchFamily="18" charset="0"/>
              </a:rPr>
              <a:t>планировании наблюдений воспитатель продумывает: оборудование и материалы, используемые по ходу наблюдения, размещение детей; приемы привлечения внимания детей к наблюдению  (сюрпризные моменты, загадки, постановка познавательной задачи, проблемная ситуация); приемы активизации умственной деятельности (поисковые вопросы, действия, сравнение, использование детского опыта).  </a:t>
            </a:r>
          </a:p>
          <a:p>
            <a:pPr eaLnBrk="1" fontAlgn="auto" hangingPunct="1">
              <a:spcAft>
                <a:spcPts val="0"/>
              </a:spcAft>
              <a:buFont typeface="Arial" pitchFamily="34" charset="0"/>
              <a:buChar char="•"/>
              <a:defRPr/>
            </a:pPr>
            <a:endParaRPr lang="ru-RU" dirty="0"/>
          </a:p>
        </p:txBody>
      </p:sp>
      <p:pic>
        <p:nvPicPr>
          <p:cNvPr id="11268" name="Picture 2" descr="Картинка 1 из 99604">
            <a:hlinkClick r:id="rId2"/>
          </p:cNvPr>
          <p:cNvPicPr>
            <a:picLocks noChangeAspect="1" noChangeArrowheads="1"/>
          </p:cNvPicPr>
          <p:nvPr/>
        </p:nvPicPr>
        <p:blipFill>
          <a:blip r:embed="rId3" cstate="print"/>
          <a:srcRect/>
          <a:stretch>
            <a:fillRect/>
          </a:stretch>
        </p:blipFill>
        <p:spPr bwMode="auto">
          <a:xfrm>
            <a:off x="4787900" y="1844675"/>
            <a:ext cx="4002088" cy="3087688"/>
          </a:xfrm>
          <a:prstGeom prst="rect">
            <a:avLst/>
          </a:prstGeom>
          <a:noFill/>
          <a:ln w="57150">
            <a:solidFill>
              <a:srgbClr val="FF0000"/>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4638"/>
            <a:ext cx="8229600" cy="725487"/>
          </a:xfrm>
        </p:spPr>
        <p:txBody>
          <a:bodyPr/>
          <a:lstStyle/>
          <a:p>
            <a:pPr eaLnBrk="1" hangingPunct="1"/>
            <a:r>
              <a:rPr lang="ru-RU" sz="2400" b="1" smtClean="0">
                <a:solidFill>
                  <a:srgbClr val="00B050"/>
                </a:solidFill>
              </a:rPr>
              <a:t>Организация двигательной активности</a:t>
            </a:r>
          </a:p>
        </p:txBody>
      </p:sp>
      <p:sp>
        <p:nvSpPr>
          <p:cNvPr id="3" name="Содержимое 2"/>
          <p:cNvSpPr>
            <a:spLocks noGrp="1"/>
          </p:cNvSpPr>
          <p:nvPr>
            <p:ph idx="1"/>
          </p:nvPr>
        </p:nvSpPr>
        <p:spPr>
          <a:xfrm>
            <a:off x="457200" y="1214438"/>
            <a:ext cx="8229600" cy="4911725"/>
          </a:xfrm>
          <a:gradFill>
            <a:gsLst>
              <a:gs pos="0">
                <a:srgbClr val="CCFFCC"/>
              </a:gs>
              <a:gs pos="50000">
                <a:schemeClr val="accent1">
                  <a:tint val="44500"/>
                  <a:satMod val="160000"/>
                </a:schemeClr>
              </a:gs>
              <a:gs pos="100000">
                <a:schemeClr val="accent1">
                  <a:tint val="23500"/>
                  <a:satMod val="160000"/>
                </a:schemeClr>
              </a:gs>
            </a:gsLst>
            <a:lin ang="5400000" scaled="0"/>
          </a:gradFill>
        </p:spPr>
        <p:txBody>
          <a:bodyPr rtlCol="0">
            <a:normAutofit fontScale="70000" lnSpcReduction="20000"/>
          </a:bodyPr>
          <a:lstStyle/>
          <a:p>
            <a:pPr lvl="1" eaLnBrk="1" fontAlgn="auto" hangingPunct="1">
              <a:spcAft>
                <a:spcPts val="0"/>
              </a:spcAft>
              <a:buFont typeface="Arial" pitchFamily="34" charset="0"/>
              <a:buNone/>
              <a:defRPr/>
            </a:pPr>
            <a:endParaRPr lang="ru-RU" dirty="0"/>
          </a:p>
          <a:p>
            <a:pPr lvl="2" eaLnBrk="1" fontAlgn="auto" hangingPunct="1">
              <a:spcAft>
                <a:spcPts val="0"/>
              </a:spcAft>
              <a:buFont typeface="Arial" pitchFamily="34" charset="0"/>
              <a:buNone/>
              <a:defRPr/>
            </a:pPr>
            <a:r>
              <a:rPr lang="ru-RU" sz="2900" b="1" dirty="0">
                <a:solidFill>
                  <a:srgbClr val="7030A0"/>
                </a:solidFill>
              </a:rPr>
              <a:t>В двигательную деятельность детей на прогулке </a:t>
            </a:r>
            <a:endParaRPr lang="ru-RU" sz="2900" b="1" dirty="0" smtClean="0">
              <a:solidFill>
                <a:srgbClr val="7030A0"/>
              </a:solidFill>
            </a:endParaRPr>
          </a:p>
          <a:p>
            <a:pPr lvl="2" eaLnBrk="1" fontAlgn="auto" hangingPunct="1">
              <a:spcAft>
                <a:spcPts val="0"/>
              </a:spcAft>
              <a:buFont typeface="Arial" pitchFamily="34" charset="0"/>
              <a:buNone/>
              <a:defRPr/>
            </a:pPr>
            <a:r>
              <a:rPr lang="ru-RU" sz="2900" b="1" dirty="0">
                <a:solidFill>
                  <a:srgbClr val="7030A0"/>
                </a:solidFill>
              </a:rPr>
              <a:t> </a:t>
            </a:r>
            <a:r>
              <a:rPr lang="ru-RU" sz="2900" b="1" dirty="0" smtClean="0">
                <a:solidFill>
                  <a:srgbClr val="7030A0"/>
                </a:solidFill>
              </a:rPr>
              <a:t>                            следует </a:t>
            </a:r>
            <a:r>
              <a:rPr lang="ru-RU" sz="2900" b="1" dirty="0">
                <a:solidFill>
                  <a:srgbClr val="7030A0"/>
                </a:solidFill>
              </a:rPr>
              <a:t>включать</a:t>
            </a:r>
            <a:r>
              <a:rPr lang="ru-RU" sz="2900" b="1" dirty="0" smtClean="0">
                <a:solidFill>
                  <a:srgbClr val="7030A0"/>
                </a:solidFill>
              </a:rPr>
              <a:t>:</a:t>
            </a:r>
          </a:p>
          <a:p>
            <a:pPr lvl="2" eaLnBrk="1" fontAlgn="auto" hangingPunct="1">
              <a:spcAft>
                <a:spcPts val="0"/>
              </a:spcAft>
              <a:buFont typeface="Arial" pitchFamily="34" charset="0"/>
              <a:buNone/>
              <a:defRPr/>
            </a:pPr>
            <a:endParaRPr lang="ru-RU" sz="2900" dirty="0"/>
          </a:p>
          <a:p>
            <a:pPr eaLnBrk="1" fontAlgn="auto" hangingPunct="1">
              <a:spcAft>
                <a:spcPts val="0"/>
              </a:spcAft>
              <a:buFont typeface="Arial" pitchFamily="34" charset="0"/>
              <a:buNone/>
              <a:defRPr/>
            </a:pPr>
            <a:r>
              <a:rPr lang="ru-RU" dirty="0" smtClean="0"/>
              <a:t>      </a:t>
            </a:r>
            <a:r>
              <a:rPr lang="ru-RU" dirty="0"/>
              <a:t>подвижные игры и физические упражнения на утренней прогулке: в младшей группе </a:t>
            </a:r>
            <a:r>
              <a:rPr lang="ru-RU" dirty="0" smtClean="0"/>
              <a:t>- 6-10 </a:t>
            </a:r>
            <a:r>
              <a:rPr lang="ru-RU" dirty="0"/>
              <a:t>мин, в средней группе </a:t>
            </a:r>
            <a:r>
              <a:rPr lang="ru-RU" dirty="0" smtClean="0"/>
              <a:t>- </a:t>
            </a:r>
            <a:r>
              <a:rPr lang="ru-RU" dirty="0"/>
              <a:t>10-15 мин,  в старшей и подготовительной группах </a:t>
            </a:r>
            <a:r>
              <a:rPr lang="ru-RU" dirty="0" smtClean="0"/>
              <a:t>- </a:t>
            </a:r>
            <a:r>
              <a:rPr lang="ru-RU" dirty="0"/>
              <a:t>20-25 мин. На вечерней прогулке: в младшей и в средней группах </a:t>
            </a:r>
            <a:r>
              <a:rPr lang="ru-RU" dirty="0" smtClean="0"/>
              <a:t>- </a:t>
            </a:r>
            <a:r>
              <a:rPr lang="ru-RU" dirty="0"/>
              <a:t>10-15 мин,  в старшей и подготовительной группах </a:t>
            </a:r>
            <a:r>
              <a:rPr lang="ru-RU" dirty="0" smtClean="0"/>
              <a:t>- </a:t>
            </a:r>
            <a:r>
              <a:rPr lang="ru-RU" dirty="0"/>
              <a:t>12-15 мин. Подвижные игры можно дополнять или заменять  спортивными упражнениями или в старшем дошкольном возрасте спортивными играми, играми с элементами соревнований. К спортивным упражнениям относятся: катание на санках, на лыжах, катание на велосипедах, самокатах. К спортивным играм относятся: городки,  баскетбол, бадминтон, настольный теннис, </a:t>
            </a:r>
            <a:r>
              <a:rPr lang="ru-RU" dirty="0" smtClean="0"/>
              <a:t>футбол.</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350"/>
            <a:ext cx="8229600" cy="6337300"/>
          </a:xfrm>
          <a:gradFill>
            <a:gsLst>
              <a:gs pos="0">
                <a:srgbClr val="FFFFCC"/>
              </a:gs>
              <a:gs pos="50000">
                <a:schemeClr val="accent1">
                  <a:tint val="44500"/>
                  <a:satMod val="160000"/>
                </a:schemeClr>
              </a:gs>
              <a:gs pos="100000">
                <a:schemeClr val="accent1">
                  <a:tint val="23500"/>
                  <a:satMod val="160000"/>
                </a:schemeClr>
              </a:gs>
            </a:gsLst>
            <a:lin ang="5400000" scaled="0"/>
          </a:gradFill>
        </p:spPr>
        <p:txBody>
          <a:bodyPr rtlCol="0">
            <a:normAutofit fontScale="70000" lnSpcReduction="20000"/>
          </a:bodyPr>
          <a:lstStyle/>
          <a:p>
            <a:pPr eaLnBrk="1" fontAlgn="auto" hangingPunct="1">
              <a:spcAft>
                <a:spcPts val="0"/>
              </a:spcAft>
              <a:buFont typeface="Arial" pitchFamily="34" charset="0"/>
              <a:buNone/>
              <a:defRPr/>
            </a:pPr>
            <a:r>
              <a:rPr lang="ru-RU" dirty="0" smtClean="0"/>
              <a:t>    </a:t>
            </a:r>
            <a:r>
              <a:rPr lang="ru-RU" sz="4000" dirty="0" smtClean="0">
                <a:solidFill>
                  <a:srgbClr val="FF0000"/>
                </a:solidFill>
              </a:rPr>
              <a:t>самостоятельная двигательная активность. </a:t>
            </a:r>
          </a:p>
          <a:p>
            <a:pPr eaLnBrk="1" fontAlgn="auto" hangingPunct="1">
              <a:spcAft>
                <a:spcPts val="0"/>
              </a:spcAft>
              <a:buFont typeface="Arial" pitchFamily="34" charset="0"/>
              <a:buNone/>
              <a:defRPr/>
            </a:pPr>
            <a:r>
              <a:rPr lang="ru-RU" dirty="0" smtClean="0"/>
              <a:t>Характер и продолжительность зависят от индивидуальных потребностей и интересов детей, развивающей среды;</a:t>
            </a:r>
          </a:p>
          <a:p>
            <a:pPr eaLnBrk="1" fontAlgn="auto" hangingPunct="1">
              <a:spcAft>
                <a:spcPts val="0"/>
              </a:spcAft>
              <a:buFont typeface="Arial" pitchFamily="34" charset="0"/>
              <a:buChar char="•"/>
              <a:defRPr/>
            </a:pPr>
            <a:r>
              <a:rPr lang="ru-RU" dirty="0" smtClean="0"/>
              <a:t>индивидуальные задания (в соответствие с календарным планированием).</a:t>
            </a:r>
          </a:p>
          <a:p>
            <a:pPr lvl="2" eaLnBrk="1" fontAlgn="auto" hangingPunct="1">
              <a:spcAft>
                <a:spcPts val="0"/>
              </a:spcAft>
              <a:buFont typeface="Arial" pitchFamily="34" charset="0"/>
              <a:buChar char="•"/>
              <a:defRPr/>
            </a:pPr>
            <a:r>
              <a:rPr lang="ru-RU" sz="2600" dirty="0" smtClean="0"/>
              <a:t>В зависимости от погодных условий двигательная деятельность детей на воздухе может быть различной интенсивности, чтобы дети не переохлаждались или не перегревались. Организацию двигательной активности  воспитатель продумывает перед выходом на прогулку, ориентируясь на конкретные метеоусловия. </a:t>
            </a:r>
          </a:p>
          <a:p>
            <a:pPr lvl="2" eaLnBrk="1" fontAlgn="auto" hangingPunct="1">
              <a:spcAft>
                <a:spcPts val="0"/>
              </a:spcAft>
              <a:buFont typeface="Arial" pitchFamily="34" charset="0"/>
              <a:buChar char="•"/>
              <a:defRPr/>
            </a:pPr>
            <a:r>
              <a:rPr lang="ru-RU" sz="2600" dirty="0" smtClean="0"/>
              <a:t>Не допускается длительное нахождение детей на прогулке без движений. Особого внимания требуют дети со сниженной подвижностью, малоинициативные, которых следует вовлекать в подвижные игры.</a:t>
            </a:r>
          </a:p>
          <a:p>
            <a:pPr eaLnBrk="1" fontAlgn="auto" hangingPunct="1">
              <a:spcAft>
                <a:spcPts val="0"/>
              </a:spcAft>
              <a:buFont typeface="Arial" pitchFamily="34" charset="0"/>
              <a:buChar char="•"/>
              <a:defRPr/>
            </a:pPr>
            <a:r>
              <a:rPr lang="ru-RU" dirty="0" smtClean="0"/>
              <a:t>Игры с высоким уровнем интенсивности движений не следует проводить в конце утренней прогулки перед уходом с участка, так как дети в этом случае становятся перевозбуждёнными, что отрицательно сказывается на характере дневного сна, увеличивает длительность периода засыпания, может быть причиной снижения аппетита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rtlCol="0">
            <a:normAutofit fontScale="90000"/>
          </a:bodyPr>
          <a:lstStyle/>
          <a:p>
            <a:pPr eaLnBrk="1" fontAlgn="auto" hangingPunct="1">
              <a:spcAft>
                <a:spcPts val="0"/>
              </a:spcAft>
              <a:defRPr/>
            </a:pPr>
            <a:r>
              <a:rPr lang="ru-RU" dirty="0" smtClean="0">
                <a:solidFill>
                  <a:srgbClr val="00B0F0"/>
                </a:solidFill>
              </a:rPr>
              <a:t>Организация индивидуальной работы</a:t>
            </a:r>
            <a:endParaRPr lang="ru-RU" dirty="0">
              <a:solidFill>
                <a:srgbClr val="00B0F0"/>
              </a:solidFill>
            </a:endParaRPr>
          </a:p>
        </p:txBody>
      </p:sp>
      <p:sp>
        <p:nvSpPr>
          <p:cNvPr id="14339" name="Содержимое 2"/>
          <p:cNvSpPr>
            <a:spLocks noGrp="1"/>
          </p:cNvSpPr>
          <p:nvPr>
            <p:ph idx="1"/>
          </p:nvPr>
        </p:nvSpPr>
        <p:spPr>
          <a:solidFill>
            <a:srgbClr val="CCCCFF"/>
          </a:solidFill>
        </p:spPr>
        <p:txBody>
          <a:bodyPr/>
          <a:lstStyle/>
          <a:p>
            <a:pPr eaLnBrk="1" hangingPunct="1"/>
            <a:r>
              <a:rPr lang="ru-RU" sz="3600" dirty="0" smtClean="0">
                <a:latin typeface="Times New Roman" pitchFamily="18" charset="0"/>
                <a:cs typeface="Times New Roman" pitchFamily="18" charset="0"/>
              </a:rPr>
              <a:t>в соответствии с календарным планированием воспитатель осуществляет индивидуальную работу по развитию детей. С  этой целью подготавливает все необходимые материалы и оборудование. </a:t>
            </a:r>
          </a:p>
          <a:p>
            <a:pPr eaLnBrk="1" hangingPunct="1"/>
            <a:endParaRPr lang="ru-RU"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smtClean="0"/>
              <a:t>Трудовые поручения</a:t>
            </a:r>
          </a:p>
        </p:txBody>
      </p:sp>
      <p:sp>
        <p:nvSpPr>
          <p:cNvPr id="3" name="Содержимое 2"/>
          <p:cNvSpPr>
            <a:spLocks noGrp="1"/>
          </p:cNvSpPr>
          <p:nvPr>
            <p:ph idx="1"/>
          </p:nvPr>
        </p:nvSpPr>
        <p:spPr>
          <a:xfrm>
            <a:off x="457200" y="1600200"/>
            <a:ext cx="3898900" cy="4525963"/>
          </a:xfrm>
        </p:spPr>
        <p:txBody>
          <a:bodyPr rtlCol="0">
            <a:normAutofit fontScale="92500" lnSpcReduction="10000"/>
          </a:bodyPr>
          <a:lstStyle/>
          <a:p>
            <a:pPr eaLnBrk="1" fontAlgn="auto" hangingPunct="1">
              <a:spcAft>
                <a:spcPts val="0"/>
              </a:spcAft>
              <a:buFont typeface="Arial" pitchFamily="34" charset="0"/>
              <a:buChar char="•"/>
              <a:defRPr/>
            </a:pPr>
            <a:r>
              <a:rPr lang="ru-RU" dirty="0" smtClean="0"/>
              <a:t>- воспитатель привлекает детей к оказанию посильной помощи: к наведению порядка на участке; к сбору игрушек после прогулки; к уходу за растениями и т.д.</a:t>
            </a:r>
          </a:p>
          <a:p>
            <a:pPr eaLnBrk="1" fontAlgn="auto" hangingPunct="1">
              <a:spcAft>
                <a:spcPts val="0"/>
              </a:spcAft>
              <a:buFont typeface="Arial" pitchFamily="34" charset="0"/>
              <a:buChar char="•"/>
              <a:defRPr/>
            </a:pPr>
            <a:endParaRPr lang="ru-RU" dirty="0"/>
          </a:p>
        </p:txBody>
      </p:sp>
      <p:pic>
        <p:nvPicPr>
          <p:cNvPr id="15364" name="Picture 2" descr="Картинка 28 из 24209">
            <a:hlinkClick r:id="rId2"/>
          </p:cNvPr>
          <p:cNvPicPr>
            <a:picLocks noChangeAspect="1" noChangeArrowheads="1"/>
          </p:cNvPicPr>
          <p:nvPr/>
        </p:nvPicPr>
        <p:blipFill>
          <a:blip r:embed="rId3" cstate="print"/>
          <a:srcRect/>
          <a:stretch>
            <a:fillRect/>
          </a:stretch>
        </p:blipFill>
        <p:spPr bwMode="auto">
          <a:xfrm>
            <a:off x="5003800" y="1844675"/>
            <a:ext cx="3365500" cy="2647950"/>
          </a:xfrm>
          <a:prstGeom prst="rect">
            <a:avLst/>
          </a:prstGeom>
          <a:noFill/>
          <a:ln w="57150">
            <a:solidFill>
              <a:srgbClr val="00B0F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850" y="404813"/>
            <a:ext cx="8569325" cy="6192837"/>
          </a:xfrm>
          <a:gradFill>
            <a:gsLst>
              <a:gs pos="0">
                <a:srgbClr val="FFCCFF"/>
              </a:gs>
              <a:gs pos="50000">
                <a:schemeClr val="accent1">
                  <a:tint val="44500"/>
                  <a:satMod val="160000"/>
                </a:schemeClr>
              </a:gs>
              <a:gs pos="100000">
                <a:schemeClr val="accent1">
                  <a:tint val="23500"/>
                  <a:satMod val="160000"/>
                </a:schemeClr>
              </a:gs>
            </a:gsLst>
            <a:lin ang="5400000" scaled="0"/>
          </a:gradFill>
        </p:spPr>
        <p:txBody>
          <a:bodyPr rtlCol="0">
            <a:normAutofit/>
          </a:bodyPr>
          <a:lstStyle/>
          <a:p>
            <a:pPr lvl="1" algn="ctr" eaLnBrk="1" fontAlgn="auto" hangingPunct="1">
              <a:spcAft>
                <a:spcPts val="0"/>
              </a:spcAft>
              <a:buFont typeface="Arial" pitchFamily="34" charset="0"/>
              <a:buNone/>
              <a:defRPr/>
            </a:pPr>
            <a:r>
              <a:rPr lang="ru-RU" dirty="0" smtClean="0"/>
              <a:t>В зависимости от целей и задач прогулки воспитатель готовит необходимый выносной материал, пособия для различных видов детской деятельности, соответствующей санитарно-гигиеническим требованиям.</a:t>
            </a:r>
          </a:p>
          <a:p>
            <a:pPr algn="ctr" eaLnBrk="1" fontAlgn="auto" hangingPunct="1">
              <a:spcAft>
                <a:spcPts val="0"/>
              </a:spcAft>
              <a:buFont typeface="Arial" pitchFamily="34" charset="0"/>
              <a:buNone/>
              <a:defRPr/>
            </a:pPr>
            <a:r>
              <a:rPr lang="ru-RU" dirty="0" smtClean="0"/>
              <a:t>            </a:t>
            </a:r>
            <a:r>
              <a:rPr lang="ru-RU" dirty="0" smtClean="0">
                <a:solidFill>
                  <a:srgbClr val="C00000"/>
                </a:solidFill>
              </a:rPr>
              <a:t>Воспитатель должен руководить самостоятельной деятельностью детей: обеспечить им полную безопасность, научить использовать пособия в соответствии с их предназначением, осуществлять постоянный контроль деятельности детей на протяжении всей прогулки</a:t>
            </a:r>
            <a:endParaRPr lang="ru-RU"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42875"/>
            <a:ext cx="8329612" cy="405805"/>
          </a:xfrm>
          <a:solidFill>
            <a:schemeClr val="accent5">
              <a:lumMod val="20000"/>
              <a:lumOff val="80000"/>
            </a:schemeClr>
          </a:solidFill>
        </p:spPr>
        <p:txBody>
          <a:bodyPr rtlCol="0">
            <a:noAutofit/>
          </a:bodyPr>
          <a:lstStyle/>
          <a:p>
            <a:pPr eaLnBrk="1" fontAlgn="auto" hangingPunct="1">
              <a:spcAft>
                <a:spcPts val="0"/>
              </a:spcAft>
              <a:defRPr/>
            </a:pPr>
            <a:r>
              <a:rPr lang="ru-RU" sz="2000" b="1" dirty="0" smtClean="0">
                <a:solidFill>
                  <a:srgbClr val="0070C0"/>
                </a:solidFill>
                <a:latin typeface="Times New Roman" pitchFamily="18" charset="0"/>
                <a:cs typeface="Times New Roman" pitchFamily="18" charset="0"/>
              </a:rPr>
              <a:t>Значение прогулки в развитии детей дошкольного возраста.</a:t>
            </a:r>
            <a:endParaRPr lang="ru-RU" sz="20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620688"/>
            <a:ext cx="8352928" cy="3960440"/>
          </a:xfrm>
          <a:solidFill>
            <a:schemeClr val="accent5">
              <a:lumMod val="20000"/>
              <a:lumOff val="80000"/>
            </a:schemeClr>
          </a:solidFill>
        </p:spPr>
        <p:txBody>
          <a:bodyPr rtlCol="0">
            <a:normAutofit/>
          </a:bodyPr>
          <a:lstStyle/>
          <a:p>
            <a:pPr>
              <a:buNone/>
            </a:pPr>
            <a:r>
              <a:rPr lang="ru-RU" sz="1600" b="1" dirty="0" smtClean="0">
                <a:latin typeface="Times New Roman" pitchFamily="18" charset="0"/>
                <a:cs typeface="Times New Roman" pitchFamily="18" charset="0"/>
              </a:rPr>
              <a:t>Значение прогулки в настоящее время увеличивается, в связи с тем, что ФГОС ДО предусматривает решение программных образовательных задач не только в рамках непосредственно образовательной деятельности, но и при проведении режимных моментов, одним из которых и является прогулка.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Пребывание детей на свежем воздухе имеет большое значение для физического развития дошкольника. Прогулка является первым и наиболее доступным средством закаливания детского организма. Она способствует повышению его выносливости и устойчивости к неблагоприятным воздействиям внешней среды, особенно к простудным заболеваниям.</a:t>
            </a:r>
          </a:p>
          <a:p>
            <a:r>
              <a:rPr lang="ru-RU" sz="1600" dirty="0" smtClean="0">
                <a:latin typeface="Times New Roman" pitchFamily="18" charset="0"/>
                <a:cs typeface="Times New Roman" pitchFamily="18" charset="0"/>
              </a:rPr>
              <a:t>На прогулке дети играют, много двигаются. Движения усиливают обмен веществ, кровообращение, газообмен, улучшают аппетит. Дети учатся преодолевать различные препятствия, становятся более подвижными, ловкими, смелыми, выносливыми. У них вырабатываются двигательные умения и навыки, укрепляется мышечная система, повышается жизненный тонус.</a:t>
            </a:r>
          </a:p>
          <a:p>
            <a:r>
              <a:rPr lang="ru-RU" sz="1600" dirty="0" smtClean="0">
                <a:latin typeface="Times New Roman" pitchFamily="18" charset="0"/>
                <a:cs typeface="Times New Roman" pitchFamily="18" charset="0"/>
              </a:rPr>
              <a:t>Прогулка способствует умственному развитию, так как дети получают много новых впечатлений и знаний об окружающем мире.</a:t>
            </a:r>
            <a:endParaRPr lang="ru-RU" sz="1600" dirty="0">
              <a:latin typeface="Times New Roman" pitchFamily="18" charset="0"/>
              <a:cs typeface="Times New Roman" pitchFamily="18" charset="0"/>
            </a:endParaRPr>
          </a:p>
        </p:txBody>
      </p:sp>
      <p:pic>
        <p:nvPicPr>
          <p:cNvPr id="4" name="Picture 2" descr="http://paidagogos.com/wp-content/uploads/2013/12/progulka.jpg"/>
          <p:cNvPicPr>
            <a:picLocks noChangeAspect="1" noChangeArrowheads="1"/>
          </p:cNvPicPr>
          <p:nvPr/>
        </p:nvPicPr>
        <p:blipFill>
          <a:blip r:embed="rId2" cstate="print"/>
          <a:srcRect/>
          <a:stretch>
            <a:fillRect/>
          </a:stretch>
        </p:blipFill>
        <p:spPr bwMode="auto">
          <a:xfrm>
            <a:off x="755576" y="4725144"/>
            <a:ext cx="2736813" cy="1822396"/>
          </a:xfrm>
          <a:prstGeom prst="rect">
            <a:avLst/>
          </a:prstGeom>
          <a:noFill/>
        </p:spPr>
      </p:pic>
      <p:pic>
        <p:nvPicPr>
          <p:cNvPr id="32770" name="Picture 2" descr="E:\IMG_20150728_105913.jpg"/>
          <p:cNvPicPr>
            <a:picLocks noChangeAspect="1" noChangeArrowheads="1"/>
          </p:cNvPicPr>
          <p:nvPr/>
        </p:nvPicPr>
        <p:blipFill>
          <a:blip r:embed="rId3" cstate="print"/>
          <a:srcRect t="20002" r="2489" b="16657"/>
          <a:stretch>
            <a:fillRect/>
          </a:stretch>
        </p:blipFill>
        <p:spPr bwMode="auto">
          <a:xfrm>
            <a:off x="4283968" y="4725144"/>
            <a:ext cx="3694737" cy="1800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42875"/>
            <a:ext cx="8329612" cy="765846"/>
          </a:xfrm>
          <a:solidFill>
            <a:schemeClr val="accent5">
              <a:lumMod val="20000"/>
              <a:lumOff val="80000"/>
            </a:schemeClr>
          </a:solidFill>
        </p:spPr>
        <p:txBody>
          <a:bodyPr rtlCol="0">
            <a:noAutofit/>
          </a:bodyPr>
          <a:lstStyle/>
          <a:p>
            <a:pPr eaLnBrk="1" fontAlgn="auto" hangingPunct="1">
              <a:spcAft>
                <a:spcPts val="0"/>
              </a:spcAft>
              <a:defRPr/>
            </a:pPr>
            <a:r>
              <a:rPr lang="ru-RU" sz="2400" b="1" dirty="0" smtClean="0">
                <a:solidFill>
                  <a:srgbClr val="0070C0"/>
                </a:solidFill>
                <a:latin typeface="Times New Roman" pitchFamily="18" charset="0"/>
                <a:cs typeface="Times New Roman" pitchFamily="18" charset="0"/>
              </a:rPr>
              <a:t>Требования к безопасности при организации прогулок на участке детского сада.</a:t>
            </a:r>
            <a:endParaRPr lang="ru-RU" sz="2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1124744"/>
            <a:ext cx="8352928" cy="5447506"/>
          </a:xfrm>
          <a:solidFill>
            <a:schemeClr val="accent5">
              <a:lumMod val="20000"/>
              <a:lumOff val="80000"/>
            </a:schemeClr>
          </a:solidFill>
        </p:spPr>
        <p:txBody>
          <a:bodyPr rtlCol="0">
            <a:noAutofit/>
          </a:bodyPr>
          <a:lstStyle/>
          <a:p>
            <a:r>
              <a:rPr lang="ru-RU" sz="2000" dirty="0" smtClean="0">
                <a:latin typeface="Times New Roman" pitchFamily="18" charset="0"/>
                <a:cs typeface="Times New Roman" pitchFamily="18" charset="0"/>
              </a:rPr>
              <a:t>Перед выходом детей на прогулку воспитатель осматривает территорию участка на предмет соответствия требованиям безопасности в соответствии со своей должностной инструкцией.</a:t>
            </a:r>
          </a:p>
          <a:p>
            <a:r>
              <a:rPr lang="ru-RU" sz="2000" dirty="0" smtClean="0">
                <a:latin typeface="Times New Roman" pitchFamily="18" charset="0"/>
                <a:cs typeface="Times New Roman" pitchFamily="18" charset="0"/>
              </a:rPr>
              <a:t>Перед выходом на прогулку работники  Учреждения, занятые одеванием детей должны следить, чтобы дети не оставались долго одетыми в помещении во избежание перегрева. Следить за исправностью и соответствием одежды и обуви детей микроклимату и погодным условиям.</a:t>
            </a:r>
          </a:p>
          <a:p>
            <a:r>
              <a:rPr lang="ru-RU" sz="2000" dirty="0" smtClean="0">
                <a:latin typeface="Times New Roman" pitchFamily="18" charset="0"/>
                <a:cs typeface="Times New Roman" pitchFamily="18" charset="0"/>
              </a:rPr>
              <a:t>В случае усиления ветра до недопустимых параметров, ухудшения погодных условий (дождь, метель и др.) во время прогулки, воспитатель должен немедленно завести детей в помещение.</a:t>
            </a:r>
          </a:p>
          <a:p>
            <a:r>
              <a:rPr lang="ru-RU" sz="2000" dirty="0" smtClean="0">
                <a:latin typeface="Times New Roman" pitchFamily="18" charset="0"/>
                <a:cs typeface="Times New Roman" pitchFamily="18" charset="0"/>
              </a:rPr>
              <a:t>При проведении прогулки воспитатель следит, чтобы дети не уходили за пределы участка детского сада. В случае самовольного ухода ребенка немедленно сообщать о случившемся руководителю, который организует поиски ребенка, ставит в известность Управление образования, милицию, родителей в соответствии со схемой оповещения.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352928" cy="6167586"/>
          </a:xfrm>
          <a:solidFill>
            <a:schemeClr val="accent5">
              <a:lumMod val="20000"/>
              <a:lumOff val="80000"/>
            </a:schemeClr>
          </a:solidFill>
        </p:spPr>
        <p:txBody>
          <a:bodyPr rtlCol="0">
            <a:noAutofit/>
          </a:bodyPr>
          <a:lstStyle/>
          <a:p>
            <a:r>
              <a:rPr lang="ru-RU" sz="2000" dirty="0" smtClean="0">
                <a:latin typeface="Times New Roman" pitchFamily="18" charset="0"/>
                <a:cs typeface="Times New Roman" pitchFamily="18" charset="0"/>
              </a:rPr>
              <a:t>В процессе прогулки воспитатель должен обучать навыкам безопасного поведения, правилам безопасного обращения с различными предметами.</a:t>
            </a:r>
          </a:p>
          <a:p>
            <a:r>
              <a:rPr lang="ru-RU" sz="2000" dirty="0" smtClean="0">
                <a:latin typeface="Times New Roman" pitchFamily="18" charset="0"/>
                <a:cs typeface="Times New Roman" pitchFamily="18" charset="0"/>
              </a:rPr>
              <a:t>При выборе игр воспитатель должен учитывать психофизические особенности детей данного возраста, предшествующую деятельность детей, погодные условия.</a:t>
            </a:r>
          </a:p>
          <a:p>
            <a:pPr algn="ctr">
              <a:buNone/>
            </a:pPr>
            <a:r>
              <a:rPr lang="ru-RU" sz="2000" b="1" dirty="0" smtClean="0">
                <a:latin typeface="Times New Roman" pitchFamily="18" charset="0"/>
                <a:cs typeface="Times New Roman" pitchFamily="18" charset="0"/>
              </a:rPr>
              <a:t>Запрещается:</a:t>
            </a:r>
          </a:p>
          <a:p>
            <a:pPr lvl="0"/>
            <a:r>
              <a:rPr lang="ru-RU" sz="2000" dirty="0" smtClean="0">
                <a:latin typeface="Times New Roman" pitchFamily="18" charset="0"/>
                <a:cs typeface="Times New Roman" pitchFamily="18" charset="0"/>
              </a:rPr>
              <a:t>Оставлять детей одних, без присмотра работников Учреждения;</a:t>
            </a:r>
          </a:p>
          <a:p>
            <a:pPr lvl="0"/>
            <a:r>
              <a:rPr lang="ru-RU" sz="2000" dirty="0" smtClean="0">
                <a:latin typeface="Times New Roman" pitchFamily="18" charset="0"/>
                <a:cs typeface="Times New Roman" pitchFamily="18" charset="0"/>
              </a:rPr>
              <a:t>Использовать в детских играх острые, колющие, режущие предметы, сломанные игрушки.</a:t>
            </a:r>
          </a:p>
          <a:p>
            <a:r>
              <a:rPr lang="ru-RU" sz="2000" dirty="0" smtClean="0">
                <a:latin typeface="Times New Roman" pitchFamily="18" charset="0"/>
                <a:cs typeface="Times New Roman" pitchFamily="18" charset="0"/>
              </a:rPr>
              <a:t>О каждом несчастном случае с ребенком воспитатель должен немедленно сообщить руководителю, родителям, при необходимости привлечь медицинский персонал для оказания первой медицинской помощи. При необходимости организовать доставку ребенка в отделение скорой помощи.</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dirty="0" smtClean="0"/>
              <a:t>Спасибо 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42875"/>
            <a:ext cx="8329612" cy="725488"/>
          </a:xfrm>
          <a:solidFill>
            <a:schemeClr val="accent5">
              <a:lumMod val="20000"/>
              <a:lumOff val="80000"/>
            </a:schemeClr>
          </a:solidFill>
        </p:spPr>
        <p:txBody>
          <a:bodyPr rtlCol="0">
            <a:noAutofit/>
          </a:bodyPr>
          <a:lstStyle/>
          <a:p>
            <a:pPr eaLnBrk="1" fontAlgn="auto" hangingPunct="1">
              <a:spcAft>
                <a:spcPts val="0"/>
              </a:spcAft>
              <a:defRPr/>
            </a:pPr>
            <a:r>
              <a:rPr lang="ru-RU" sz="2400" b="1" dirty="0" smtClean="0">
                <a:solidFill>
                  <a:srgbClr val="0070C0"/>
                </a:solidFill>
                <a:latin typeface="Times New Roman" pitchFamily="18" charset="0"/>
                <a:cs typeface="Times New Roman" pitchFamily="18" charset="0"/>
              </a:rPr>
              <a:t>Цели и задачи прогулки в дошкольном учреждении</a:t>
            </a:r>
            <a:endParaRPr lang="ru-RU" sz="2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28688"/>
            <a:ext cx="7427168" cy="5643562"/>
          </a:xfrm>
          <a:solidFill>
            <a:schemeClr val="accent5">
              <a:lumMod val="20000"/>
              <a:lumOff val="80000"/>
            </a:schemeClr>
          </a:solidFill>
        </p:spPr>
        <p:txBody>
          <a:bodyPr rtlCol="0">
            <a:normAutofit fontScale="55000" lnSpcReduction="20000"/>
          </a:bodyPr>
          <a:lstStyle/>
          <a:p>
            <a:pPr lvl="1" eaLnBrk="1" fontAlgn="auto" hangingPunct="1">
              <a:spcAft>
                <a:spcPts val="0"/>
              </a:spcAft>
              <a:buFont typeface="Arial" pitchFamily="34" charset="0"/>
              <a:buNone/>
              <a:defRPr/>
            </a:pPr>
            <a:r>
              <a:rPr lang="ru-RU" sz="3600" b="1" dirty="0">
                <a:solidFill>
                  <a:srgbClr val="FF0000"/>
                </a:solidFill>
                <a:latin typeface="Times New Roman" pitchFamily="18" charset="0"/>
                <a:cs typeface="Times New Roman" pitchFamily="18" charset="0"/>
              </a:rPr>
              <a:t>Прогулка</a:t>
            </a:r>
            <a:r>
              <a:rPr lang="ru-RU" sz="3300" dirty="0">
                <a:latin typeface="Times New Roman" pitchFamily="18" charset="0"/>
                <a:cs typeface="Times New Roman" pitchFamily="18" charset="0"/>
              </a:rPr>
              <a:t> </a:t>
            </a:r>
            <a:r>
              <a:rPr lang="ru-RU" sz="33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3400" dirty="0" smtClean="0">
                <a:latin typeface="Times New Roman" pitchFamily="18" charset="0"/>
                <a:cs typeface="Times New Roman" pitchFamily="18" charset="0"/>
              </a:rPr>
              <a:t>это один из важнейших режимных моментов, во время которого дети могут достаточно полно реализовать свои двигательные потребности. На прогулке важно обеспечить детям полноценный активный отдых, создать эмоциональный комфорт, стимулировать детей к включению в процесс двигательной активности.</a:t>
            </a:r>
          </a:p>
          <a:p>
            <a:pPr lvl="1" eaLnBrk="1" fontAlgn="auto" hangingPunct="1">
              <a:spcAft>
                <a:spcPts val="0"/>
              </a:spcAft>
              <a:buFont typeface="Arial" pitchFamily="34" charset="0"/>
              <a:buNone/>
              <a:defRPr/>
            </a:pPr>
            <a:r>
              <a:rPr lang="ru-RU" sz="3300" b="1" dirty="0" smtClean="0">
                <a:solidFill>
                  <a:srgbClr val="FF0000"/>
                </a:solidFill>
                <a:latin typeface="Times New Roman" pitchFamily="18" charset="0"/>
                <a:cs typeface="Times New Roman" pitchFamily="18" charset="0"/>
              </a:rPr>
              <a:t>Цель </a:t>
            </a:r>
            <a:r>
              <a:rPr lang="ru-RU" sz="3300" b="1" dirty="0">
                <a:solidFill>
                  <a:srgbClr val="FF0000"/>
                </a:solidFill>
                <a:latin typeface="Times New Roman" pitchFamily="18" charset="0"/>
                <a:cs typeface="Times New Roman" pitchFamily="18" charset="0"/>
              </a:rPr>
              <a:t>прогулки </a:t>
            </a:r>
            <a:r>
              <a:rPr lang="ru-RU" sz="3300" dirty="0">
                <a:latin typeface="Times New Roman" pitchFamily="18" charset="0"/>
                <a:cs typeface="Times New Roman" pitchFamily="18" charset="0"/>
              </a:rPr>
              <a:t>– укрепление здоровья, профилактика утомления, физическое и </a:t>
            </a:r>
            <a:r>
              <a:rPr lang="ru-RU" sz="3300" dirty="0" smtClean="0">
                <a:latin typeface="Times New Roman" pitchFamily="18" charset="0"/>
                <a:cs typeface="Times New Roman" pitchFamily="18" charset="0"/>
              </a:rPr>
              <a:t> умственное </a:t>
            </a:r>
            <a:r>
              <a:rPr lang="ru-RU" sz="3300" dirty="0">
                <a:latin typeface="Times New Roman" pitchFamily="18" charset="0"/>
                <a:cs typeface="Times New Roman" pitchFamily="18" charset="0"/>
              </a:rPr>
              <a:t>развитие детей, восстановление сниженных в процессе деятельности  функциональных ресурсов организма.</a:t>
            </a:r>
          </a:p>
          <a:p>
            <a:pPr lvl="1" eaLnBrk="1" fontAlgn="auto" hangingPunct="1">
              <a:spcAft>
                <a:spcPts val="0"/>
              </a:spcAft>
              <a:buFont typeface="Arial" pitchFamily="34" charset="0"/>
              <a:buNone/>
              <a:defRPr/>
            </a:pPr>
            <a:r>
              <a:rPr lang="ru-RU" sz="3200" b="1" dirty="0">
                <a:solidFill>
                  <a:srgbClr val="00B0F0"/>
                </a:solidFill>
                <a:latin typeface="Times New Roman" pitchFamily="18" charset="0"/>
                <a:cs typeface="Times New Roman" pitchFamily="18" charset="0"/>
              </a:rPr>
              <a:t>Задачи прогулки</a:t>
            </a:r>
            <a:r>
              <a:rPr lang="ru-RU" sz="3200" dirty="0">
                <a:latin typeface="Times New Roman" pitchFamily="18" charset="0"/>
                <a:cs typeface="Times New Roman" pitchFamily="18" charset="0"/>
              </a:rPr>
              <a:t>: </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оказывать закаливающее воздействие на организм в естественных условиях;</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способствовать повышению уровня физической подготовленности детей дошкольного возраста; </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оптимизировать двигательную активность детей;</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способствовать  познавательно-речевому, художественно-эстетическому, социально-личностному развитию детей</a:t>
            </a:r>
            <a:r>
              <a:rPr lang="ru-RU" dirty="0" smtClean="0">
                <a:latin typeface="Times New Roman" pitchFamily="18" charset="0"/>
                <a:cs typeface="Times New Roman" pitchFamily="18" charset="0"/>
              </a:rPr>
              <a:t>.</a:t>
            </a:r>
          </a:p>
          <a:p>
            <a:pPr eaLnBrk="1" fontAlgn="auto" hangingPunct="1">
              <a:spcAft>
                <a:spcPts val="0"/>
              </a:spcAft>
              <a:buFont typeface="Arial" pitchFamily="34" charset="0"/>
              <a:buNone/>
              <a:defRP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b="1" dirty="0" smtClean="0">
                <a:solidFill>
                  <a:srgbClr val="00B050"/>
                </a:solidFill>
                <a:latin typeface="Times New Roman" pitchFamily="18" charset="0"/>
                <a:cs typeface="Times New Roman" pitchFamily="18" charset="0"/>
              </a:rPr>
              <a:t>Виды  </a:t>
            </a:r>
            <a:r>
              <a:rPr lang="ru-RU" b="1" dirty="0">
                <a:solidFill>
                  <a:srgbClr val="00B050"/>
                </a:solidFill>
                <a:latin typeface="Times New Roman" pitchFamily="18" charset="0"/>
                <a:cs typeface="Times New Roman" pitchFamily="18" charset="0"/>
              </a:rPr>
              <a:t>прогулки (по месту проведения):</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на участке Учреждения;</a:t>
            </a:r>
          </a:p>
          <a:p>
            <a:pPr eaLnBrk="1" fontAlgn="auto" hangingPunct="1">
              <a:spcAft>
                <a:spcPts val="0"/>
              </a:spcAft>
              <a:buFont typeface="Arial" pitchFamily="34" charset="0"/>
              <a:buChar char="•"/>
              <a:defRPr/>
            </a:pPr>
            <a:r>
              <a:rPr lang="ru-RU" dirty="0">
                <a:latin typeface="Times New Roman" pitchFamily="18" charset="0"/>
                <a:cs typeface="Times New Roman" pitchFamily="18" charset="0"/>
              </a:rPr>
              <a:t>пешеходные прогулки за пределы участка  ДОУ (старший дошкольный возраст на расстояние до двух километров);</a:t>
            </a:r>
          </a:p>
          <a:p>
            <a:pPr eaLnBrk="1" fontAlgn="auto" hangingPunct="1">
              <a:spcAft>
                <a:spcPts val="0"/>
              </a:spcAft>
              <a:buFont typeface="Arial" pitchFamily="34" charset="0"/>
              <a:buChar char="•"/>
              <a:defRPr/>
            </a:pP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42875"/>
            <a:ext cx="8329612" cy="837853"/>
          </a:xfrm>
          <a:solidFill>
            <a:schemeClr val="accent5">
              <a:lumMod val="20000"/>
              <a:lumOff val="80000"/>
            </a:schemeClr>
          </a:solidFill>
        </p:spPr>
        <p:txBody>
          <a:bodyPr rtlCol="0">
            <a:noAutofit/>
          </a:bodyPr>
          <a:lstStyle/>
          <a:p>
            <a:pPr eaLnBrk="1" fontAlgn="auto" hangingPunct="1">
              <a:spcAft>
                <a:spcPts val="0"/>
              </a:spcAft>
              <a:defRPr/>
            </a:pPr>
            <a:r>
              <a:rPr lang="ru-RU" sz="2400" b="1" dirty="0" smtClean="0">
                <a:solidFill>
                  <a:srgbClr val="0070C0"/>
                </a:solidFill>
                <a:latin typeface="Times New Roman" pitchFamily="18" charset="0"/>
                <a:cs typeface="Times New Roman" pitchFamily="18" charset="0"/>
              </a:rPr>
              <a:t>Требования к продолжительности прогулки.  </a:t>
            </a:r>
            <a:endParaRPr lang="ru-RU" sz="2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1124744"/>
            <a:ext cx="8352928" cy="5447506"/>
          </a:xfrm>
          <a:solidFill>
            <a:schemeClr val="accent5">
              <a:lumMod val="20000"/>
              <a:lumOff val="80000"/>
            </a:schemeClr>
          </a:solidFill>
        </p:spPr>
        <p:txBody>
          <a:bodyPr rtlCol="0">
            <a:noAutofit/>
          </a:bodyPr>
          <a:lstStyle/>
          <a:p>
            <a:r>
              <a:rPr lang="ru-RU" sz="2000" dirty="0" smtClean="0">
                <a:latin typeface="Times New Roman" pitchFamily="18" charset="0"/>
                <a:cs typeface="Times New Roman" pitchFamily="18" charset="0"/>
              </a:rPr>
              <a:t>Режим дня детского сада предусматривает ежедневное проведение дневной прогулки после занятий и вечерней — после полдника. Время, отведенное на прогулки, должно строго соблюдаться. Общая продолжительность её составляет 4 - 4,5 часа.</a:t>
            </a:r>
          </a:p>
          <a:p>
            <a:r>
              <a:rPr lang="ru-RU" sz="2000" dirty="0" smtClean="0">
                <a:latin typeface="Times New Roman" pitchFamily="18" charset="0"/>
                <a:cs typeface="Times New Roman" pitchFamily="18" charset="0"/>
              </a:rPr>
              <a:t>Для достижения оздоровительного эффекта в летний период в режиме дня предусматривается максимальное пребывание детей на свежем воздухе с перерывами для приема пищи и сна.</a:t>
            </a:r>
          </a:p>
          <a:p>
            <a:r>
              <a:rPr lang="ru-RU" sz="2000" dirty="0" smtClean="0">
                <a:latin typeface="Times New Roman" pitchFamily="18" charset="0"/>
                <a:cs typeface="Times New Roman" pitchFamily="18" charset="0"/>
              </a:rPr>
              <a:t>В зимний период прогулки на воздухе проводятся 2 раза в день: в первую половину дня - до обеда, во вторую половину дня — перед уходом детей домой. Зимние прогулки в детском саду для детей до 4 лет проводятся при температуре до -15°С, для детей 5-7 лет при температуре до -20°С.</a:t>
            </a:r>
          </a:p>
          <a:p>
            <a:r>
              <a:rPr lang="ru-RU" sz="2000" dirty="0" smtClean="0">
                <a:latin typeface="Times New Roman" pitchFamily="18" charset="0"/>
                <a:cs typeface="Times New Roman" pitchFamily="18" charset="0"/>
              </a:rPr>
              <a:t>-Время выхода на прогулку каждой возрастной группы определяется режимом воспитания и обучения. Запретом для прогулок является сила ветра более 15 м/с.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42875"/>
            <a:ext cx="8329612" cy="765846"/>
          </a:xfrm>
          <a:solidFill>
            <a:schemeClr val="accent5">
              <a:lumMod val="20000"/>
              <a:lumOff val="80000"/>
            </a:schemeClr>
          </a:solidFill>
        </p:spPr>
        <p:txBody>
          <a:bodyPr rtlCol="0">
            <a:noAutofit/>
          </a:bodyPr>
          <a:lstStyle/>
          <a:p>
            <a:pPr eaLnBrk="1" fontAlgn="auto" hangingPunct="1">
              <a:spcAft>
                <a:spcPts val="0"/>
              </a:spcAft>
              <a:defRPr/>
            </a:pPr>
            <a:r>
              <a:rPr lang="ru-RU" sz="2400" b="1" dirty="0" smtClean="0">
                <a:solidFill>
                  <a:srgbClr val="0070C0"/>
                </a:solidFill>
                <a:latin typeface="Times New Roman" pitchFamily="18" charset="0"/>
                <a:cs typeface="Times New Roman" pitchFamily="18" charset="0"/>
              </a:rPr>
              <a:t>Требования к оборудованию и санитарному состоянию участка детского сада для проведения прогулок. </a:t>
            </a:r>
            <a:endParaRPr lang="ru-RU" sz="2400" b="1" dirty="0">
              <a:solidFill>
                <a:srgbClr val="0070C0"/>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1124744"/>
            <a:ext cx="8352928" cy="5447506"/>
          </a:xfrm>
          <a:solidFill>
            <a:schemeClr val="accent5">
              <a:lumMod val="20000"/>
              <a:lumOff val="80000"/>
            </a:schemeClr>
          </a:solidFill>
        </p:spPr>
        <p:txBody>
          <a:bodyPr rtlCol="0">
            <a:noAutofit/>
          </a:bodyPr>
          <a:lstStyle/>
          <a:p>
            <a:pPr>
              <a:buNone/>
            </a:pPr>
            <a:r>
              <a:rPr lang="ru-RU" sz="1700" dirty="0" smtClean="0">
                <a:latin typeface="Times New Roman" pitchFamily="18" charset="0"/>
                <a:cs typeface="Times New Roman" pitchFamily="18" charset="0"/>
              </a:rPr>
              <a:t>Для осуществления задач всестороннего развития детей большое значение имеет озелененный, в соответствии с педагогическими и гигиеническими требованиями, спланированный и оборудованный участок. </a:t>
            </a:r>
          </a:p>
          <a:p>
            <a:pPr>
              <a:buNone/>
            </a:pPr>
            <a:r>
              <a:rPr lang="ru-RU" sz="1700" dirty="0" smtClean="0">
                <a:latin typeface="Times New Roman" pitchFamily="18" charset="0"/>
                <a:cs typeface="Times New Roman" pitchFamily="18" charset="0"/>
              </a:rPr>
              <a:t>Желательно, чтобы каждая возрастная группа располагала отдельным участком. На этом участке выделяются места для проведения подвижных игр и развития движений детей (ровная площадка), для игр с песком, водой, строительным материалом, для творческих игр и игр с различными игрушками.</a:t>
            </a:r>
          </a:p>
          <a:p>
            <a:pPr>
              <a:buNone/>
            </a:pPr>
            <a:r>
              <a:rPr lang="ru-RU" sz="1700" dirty="0" smtClean="0">
                <a:latin typeface="Times New Roman" pitchFamily="18" charset="0"/>
                <a:cs typeface="Times New Roman" pitchFamily="18" charset="0"/>
              </a:rPr>
              <a:t>На участке должно быть оборудование для развития движений. Все оборудование должно иметь привлекательный вид, быть прочным, хорошо обработанным, закрепленным и соответствовать возрасту и силам детей. Кроме постоянного оборудования, на площадку выносятся игрушки, пособия в соответствии с намеченным планом работы. </a:t>
            </a:r>
          </a:p>
          <a:p>
            <a:pPr>
              <a:buNone/>
            </a:pPr>
            <a:r>
              <a:rPr lang="ru-RU" sz="1700" dirty="0" smtClean="0">
                <a:latin typeface="Times New Roman" pitchFamily="18" charset="0"/>
                <a:cs typeface="Times New Roman" pitchFamily="18" charset="0"/>
              </a:rPr>
              <a:t>Помимо игровых площадок на участке необходимо иметь закрытые беседки для защиты от дождя и солнца. При сухой и жаркой погоде полив участка, песка производится не менее 2-х раз в день. Уборка территории участка проводится воспитателями, помощниками воспитателя, дворником ежедневно: утром до прихода детей и по мере загрязнения территории. У входа в здание следует иметь решетки, скребки, коврики, щетки. </a:t>
            </a:r>
          </a:p>
          <a:p>
            <a:pPr>
              <a:buNone/>
            </a:pPr>
            <a:r>
              <a:rPr lang="ru-RU" sz="1700" dirty="0" smtClean="0">
                <a:latin typeface="Times New Roman" pitchFamily="18" charset="0"/>
                <a:cs typeface="Times New Roman" pitchFamily="18" charset="0"/>
              </a:rPr>
              <a:t>В зимнее время на участке следует устроить горку, ледяные дорожки и снежные сооружения.</a:t>
            </a:r>
            <a:endParaRPr lang="ru-RU" sz="17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300"/>
          </a:xfrm>
          <a:solidFill>
            <a:srgbClr val="FFFFCC"/>
          </a:solidFill>
        </p:spPr>
        <p:txBody>
          <a:bodyPr rtlCol="0">
            <a:normAutofit fontScale="90000"/>
          </a:bodyPr>
          <a:lstStyle/>
          <a:p>
            <a:pPr eaLnBrk="1" fontAlgn="auto" hangingPunct="1">
              <a:spcAft>
                <a:spcPts val="0"/>
              </a:spcAft>
              <a:defRPr/>
            </a:pPr>
            <a:r>
              <a:rPr lang="ru-RU" sz="2400" dirty="0" smtClean="0">
                <a:solidFill>
                  <a:srgbClr val="FF0000"/>
                </a:solidFill>
              </a:rPr>
              <a:t>Требования к подготовке и возвращению с прогулки</a:t>
            </a:r>
            <a:endParaRPr lang="ru-RU" sz="2400" dirty="0">
              <a:solidFill>
                <a:srgbClr val="FF0000"/>
              </a:solidFill>
            </a:endParaRPr>
          </a:p>
        </p:txBody>
      </p:sp>
      <p:sp>
        <p:nvSpPr>
          <p:cNvPr id="3" name="Содержимое 2"/>
          <p:cNvSpPr>
            <a:spLocks noGrp="1"/>
          </p:cNvSpPr>
          <p:nvPr>
            <p:ph idx="1"/>
          </p:nvPr>
        </p:nvSpPr>
        <p:spPr>
          <a:xfrm>
            <a:off x="214282" y="785794"/>
            <a:ext cx="8715436" cy="58579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rgbClr val="7030A0"/>
            </a:solidFill>
          </a:ln>
        </p:spPr>
        <p:txBody>
          <a:bodyPr rtlCol="0">
            <a:normAutofit fontScale="40000" lnSpcReduction="20000"/>
          </a:bodyPr>
          <a:lstStyle/>
          <a:p>
            <a:pPr eaLnBrk="1" fontAlgn="auto" hangingPunct="1">
              <a:spcAft>
                <a:spcPts val="0"/>
              </a:spcAft>
              <a:buFont typeface="Arial" pitchFamily="34" charset="0"/>
              <a:buNone/>
              <a:defRPr/>
            </a:pPr>
            <a:endParaRPr lang="ru-RU" dirty="0"/>
          </a:p>
          <a:p>
            <a:pPr eaLnBrk="1" fontAlgn="auto" hangingPunct="1">
              <a:spcAft>
                <a:spcPts val="0"/>
              </a:spcAft>
              <a:buFont typeface="Arial" pitchFamily="34" charset="0"/>
              <a:buNone/>
              <a:defRPr/>
            </a:pPr>
            <a:r>
              <a:rPr lang="ru-RU" sz="5500" dirty="0" smtClean="0"/>
              <a:t>Перед </a:t>
            </a:r>
            <a:r>
              <a:rPr lang="ru-RU" sz="5500" dirty="0"/>
              <a:t>выходом на прогулку воспитатель организовывает с детьми проведение гигиенических </a:t>
            </a:r>
            <a:r>
              <a:rPr lang="ru-RU" sz="5500" dirty="0" smtClean="0"/>
              <a:t>процедур: посещение </a:t>
            </a:r>
            <a:r>
              <a:rPr lang="ru-RU" sz="5500" dirty="0"/>
              <a:t>туалетной </a:t>
            </a:r>
            <a:r>
              <a:rPr lang="ru-RU" sz="5500" dirty="0" smtClean="0"/>
              <a:t>комнаты.</a:t>
            </a:r>
            <a:r>
              <a:rPr lang="ru-RU" sz="5500" b="1" dirty="0" smtClean="0">
                <a:solidFill>
                  <a:srgbClr val="7030A0"/>
                </a:solidFill>
              </a:rPr>
              <a:t> </a:t>
            </a:r>
          </a:p>
          <a:p>
            <a:pPr eaLnBrk="1" fontAlgn="auto" hangingPunct="1">
              <a:spcAft>
                <a:spcPts val="0"/>
              </a:spcAft>
              <a:buFont typeface="Arial" pitchFamily="34" charset="0"/>
              <a:buNone/>
              <a:defRPr/>
            </a:pPr>
            <a:r>
              <a:rPr lang="ru-RU" sz="6400" b="1" dirty="0" smtClean="0">
                <a:solidFill>
                  <a:srgbClr val="FF0000"/>
                </a:solidFill>
              </a:rPr>
              <a:t>                                  Этапы подготовки к прогулке</a:t>
            </a:r>
            <a:endParaRPr lang="ru-RU" sz="6400" b="1" dirty="0">
              <a:solidFill>
                <a:srgbClr val="FF0000"/>
              </a:solidFill>
            </a:endParaRPr>
          </a:p>
          <a:p>
            <a:pPr eaLnBrk="1" fontAlgn="auto" hangingPunct="1">
              <a:spcAft>
                <a:spcPts val="0"/>
              </a:spcAft>
              <a:buFont typeface="Arial" pitchFamily="34" charset="0"/>
              <a:buNone/>
              <a:defRPr/>
            </a:pPr>
            <a:endParaRPr lang="ru-RU" sz="5500" dirty="0" smtClean="0"/>
          </a:p>
          <a:p>
            <a:pPr eaLnBrk="1" fontAlgn="auto" hangingPunct="1">
              <a:spcAft>
                <a:spcPts val="0"/>
              </a:spcAft>
              <a:buFont typeface="Arial" pitchFamily="34" charset="0"/>
              <a:buNone/>
              <a:defRPr/>
            </a:pPr>
            <a:endParaRPr lang="ru-RU" sz="5500" dirty="0"/>
          </a:p>
          <a:p>
            <a:pPr eaLnBrk="1" fontAlgn="auto" hangingPunct="1">
              <a:spcAft>
                <a:spcPts val="0"/>
              </a:spcAft>
              <a:buFont typeface="Arial" pitchFamily="34" charset="0"/>
              <a:buNone/>
              <a:defRPr/>
            </a:pPr>
            <a:endParaRPr lang="ru-RU" sz="5500" dirty="0" smtClean="0"/>
          </a:p>
          <a:p>
            <a:pPr eaLnBrk="1" fontAlgn="auto" hangingPunct="1">
              <a:spcAft>
                <a:spcPts val="0"/>
              </a:spcAft>
              <a:buFont typeface="Arial" pitchFamily="34" charset="0"/>
              <a:buNone/>
              <a:defRPr/>
            </a:pPr>
            <a:endParaRPr lang="ru-RU" sz="5500" dirty="0"/>
          </a:p>
          <a:p>
            <a:pPr eaLnBrk="1" fontAlgn="auto" hangingPunct="1">
              <a:spcAft>
                <a:spcPts val="0"/>
              </a:spcAft>
              <a:buFont typeface="Arial" pitchFamily="34" charset="0"/>
              <a:buNone/>
              <a:defRPr/>
            </a:pPr>
            <a:endParaRPr lang="ru-RU" sz="5500" dirty="0" smtClean="0"/>
          </a:p>
          <a:p>
            <a:pPr eaLnBrk="1" fontAlgn="auto" hangingPunct="1">
              <a:spcAft>
                <a:spcPts val="0"/>
              </a:spcAft>
              <a:buFont typeface="Arial" pitchFamily="34" charset="0"/>
              <a:buNone/>
              <a:defRPr/>
            </a:pPr>
            <a:endParaRPr lang="ru-RU" sz="5500" dirty="0"/>
          </a:p>
          <a:p>
            <a:pPr eaLnBrk="1" fontAlgn="auto" hangingPunct="1">
              <a:spcAft>
                <a:spcPts val="0"/>
              </a:spcAft>
              <a:buFont typeface="Arial" pitchFamily="34" charset="0"/>
              <a:buNone/>
              <a:defRPr/>
            </a:pPr>
            <a:endParaRPr lang="ru-RU" sz="5500" dirty="0" smtClean="0"/>
          </a:p>
          <a:p>
            <a:pPr eaLnBrk="1" fontAlgn="auto" hangingPunct="1">
              <a:spcAft>
                <a:spcPts val="0"/>
              </a:spcAft>
              <a:buFont typeface="Arial" pitchFamily="34" charset="0"/>
              <a:buNone/>
              <a:defRPr/>
            </a:pPr>
            <a:endParaRPr lang="ru-RU" sz="5500" dirty="0" smtClean="0"/>
          </a:p>
          <a:p>
            <a:pPr eaLnBrk="1" fontAlgn="auto" hangingPunct="1">
              <a:spcAft>
                <a:spcPts val="0"/>
              </a:spcAft>
              <a:buFont typeface="Arial" pitchFamily="34" charset="0"/>
              <a:buNone/>
              <a:defRPr/>
            </a:pPr>
            <a:endParaRPr lang="ru-RU" sz="5500" dirty="0"/>
          </a:p>
          <a:p>
            <a:pPr eaLnBrk="1" fontAlgn="auto" hangingPunct="1">
              <a:spcAft>
                <a:spcPts val="0"/>
              </a:spcAft>
              <a:buFont typeface="Arial" pitchFamily="34" charset="0"/>
              <a:buNone/>
              <a:defRPr/>
            </a:pPr>
            <a:endParaRPr lang="ru-RU" sz="5500" dirty="0" smtClean="0"/>
          </a:p>
          <a:p>
            <a:pPr eaLnBrk="1" fontAlgn="auto" hangingPunct="1">
              <a:spcAft>
                <a:spcPts val="0"/>
              </a:spcAft>
              <a:buFont typeface="Arial" pitchFamily="34" charset="0"/>
              <a:buNone/>
              <a:defRPr/>
            </a:pPr>
            <a:endParaRPr lang="ru-RU" sz="5500" dirty="0"/>
          </a:p>
          <a:p>
            <a:pPr eaLnBrk="1" fontAlgn="auto" hangingPunct="1">
              <a:spcAft>
                <a:spcPts val="0"/>
              </a:spcAft>
              <a:buFont typeface="Arial" pitchFamily="34" charset="0"/>
              <a:buNone/>
              <a:defRPr/>
            </a:pPr>
            <a:endParaRPr lang="ru-RU" sz="5500" dirty="0"/>
          </a:p>
          <a:p>
            <a:pPr eaLnBrk="1" fontAlgn="auto" hangingPunct="1">
              <a:spcAft>
                <a:spcPts val="0"/>
              </a:spcAft>
              <a:buFont typeface="Arial" pitchFamily="34" charset="0"/>
              <a:buNone/>
              <a:defRPr/>
            </a:pPr>
            <a:r>
              <a:rPr lang="ru-RU" dirty="0" smtClean="0"/>
              <a:t>.</a:t>
            </a:r>
          </a:p>
          <a:p>
            <a:pPr eaLnBrk="1" fontAlgn="auto" hangingPunct="1">
              <a:spcAft>
                <a:spcPts val="0"/>
              </a:spcAft>
              <a:buFont typeface="Arial" pitchFamily="34" charset="0"/>
              <a:buChar char="•"/>
              <a:defRPr/>
            </a:pPr>
            <a:endParaRPr lang="ru-RU" dirty="0"/>
          </a:p>
        </p:txBody>
      </p:sp>
      <p:sp>
        <p:nvSpPr>
          <p:cNvPr id="4" name="Прямоугольник 3"/>
          <p:cNvSpPr/>
          <p:nvPr/>
        </p:nvSpPr>
        <p:spPr>
          <a:xfrm>
            <a:off x="827584" y="2420888"/>
            <a:ext cx="3312368" cy="2088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itchFamily="18" charset="0"/>
                <a:cs typeface="Times New Roman" pitchFamily="18" charset="0"/>
              </a:rPr>
              <a:t>воспитатель выводит в приемную для одевания  первую подгруппу детей, в которую включает медленно одевающихся детей, детей с низкими навыками самообслуживания</a:t>
            </a:r>
          </a:p>
        </p:txBody>
      </p:sp>
      <p:sp>
        <p:nvSpPr>
          <p:cNvPr id="5" name="Прямоугольник 4"/>
          <p:cNvSpPr/>
          <p:nvPr/>
        </p:nvSpPr>
        <p:spPr>
          <a:xfrm>
            <a:off x="5292080" y="2420888"/>
            <a:ext cx="3096344" cy="20882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помощник воспитателя  проводит гигиенические процедуры со второй подгруппой и выводит детей в приемную</a:t>
            </a:r>
          </a:p>
        </p:txBody>
      </p:sp>
      <p:sp>
        <p:nvSpPr>
          <p:cNvPr id="7" name="Прямоугольник 6"/>
          <p:cNvSpPr/>
          <p:nvPr/>
        </p:nvSpPr>
        <p:spPr>
          <a:xfrm>
            <a:off x="2555776" y="4797152"/>
            <a:ext cx="4143375" cy="1643063"/>
          </a:xfrm>
          <a:prstGeom prst="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itchFamily="18" charset="0"/>
                <a:cs typeface="Times New Roman" pitchFamily="18" charset="0"/>
              </a:rPr>
              <a:t>в помощь при одевании в каждую группу младшего дошкольного возраста  закрепляются  сотрудники из числа рабочего </a:t>
            </a:r>
            <a:r>
              <a:rPr lang="ru-RU" dirty="0" smtClean="0">
                <a:solidFill>
                  <a:schemeClr val="tx1"/>
                </a:solidFill>
                <a:latin typeface="Times New Roman" pitchFamily="18" charset="0"/>
                <a:cs typeface="Times New Roman" pitchFamily="18" charset="0"/>
              </a:rPr>
              <a:t>персонала </a:t>
            </a:r>
            <a:r>
              <a:rPr lang="ru-RU" dirty="0">
                <a:solidFill>
                  <a:schemeClr val="tx1"/>
                </a:solidFill>
                <a:latin typeface="Times New Roman" pitchFamily="18" charset="0"/>
                <a:cs typeface="Times New Roman" pitchFamily="18" charset="0"/>
              </a:rPr>
              <a:t>ДОУ </a:t>
            </a:r>
          </a:p>
        </p:txBody>
      </p:sp>
      <p:sp>
        <p:nvSpPr>
          <p:cNvPr id="9" name="Стрелка вправо 8"/>
          <p:cNvSpPr/>
          <p:nvPr/>
        </p:nvSpPr>
        <p:spPr>
          <a:xfrm>
            <a:off x="4139952" y="3284984"/>
            <a:ext cx="11521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80920" cy="6264696"/>
          </a:xfrm>
          <a:solidFill>
            <a:schemeClr val="accent5">
              <a:lumMod val="20000"/>
              <a:lumOff val="80000"/>
            </a:schemeClr>
          </a:solidFill>
        </p:spPr>
        <p:txBody>
          <a:bodyPr rtlCol="0">
            <a:noAutofit/>
          </a:bodyPr>
          <a:lstStyle/>
          <a:p>
            <a:r>
              <a:rPr lang="ru-RU" dirty="0" smtClean="0">
                <a:latin typeface="Times New Roman" pitchFamily="18" charset="0"/>
                <a:cs typeface="Times New Roman" pitchFamily="18" charset="0"/>
              </a:rPr>
              <a:t>       Чтобы дети охотно собирались на </a:t>
            </a:r>
          </a:p>
          <a:p>
            <a:pPr>
              <a:buNone/>
            </a:pPr>
            <a:r>
              <a:rPr lang="ru-RU" dirty="0" smtClean="0">
                <a:latin typeface="Times New Roman" pitchFamily="18" charset="0"/>
                <a:cs typeface="Times New Roman" pitchFamily="18" charset="0"/>
              </a:rPr>
              <a:t>           прогулку, воспитатель  заранее </a:t>
            </a:r>
          </a:p>
          <a:p>
            <a:pPr>
              <a:buNone/>
            </a:pPr>
            <a:r>
              <a:rPr lang="ru-RU" dirty="0" smtClean="0">
                <a:latin typeface="Times New Roman" pitchFamily="18" charset="0"/>
                <a:cs typeface="Times New Roman" pitchFamily="18" charset="0"/>
              </a:rPr>
              <a:t>          продумывает ее содержание, вызывает у</a:t>
            </a:r>
          </a:p>
          <a:p>
            <a:pPr>
              <a:buNone/>
            </a:pPr>
            <a:r>
              <a:rPr lang="ru-RU" dirty="0" smtClean="0">
                <a:latin typeface="Times New Roman" pitchFamily="18" charset="0"/>
                <a:cs typeface="Times New Roman" pitchFamily="18" charset="0"/>
              </a:rPr>
              <a:t> малышей интерес к ней с помощью игрушек </a:t>
            </a:r>
          </a:p>
          <a:p>
            <a:pPr>
              <a:buNone/>
            </a:pPr>
            <a:r>
              <a:rPr lang="ru-RU" dirty="0" smtClean="0">
                <a:latin typeface="Times New Roman" pitchFamily="18" charset="0"/>
                <a:cs typeface="Times New Roman" pitchFamily="18" charset="0"/>
              </a:rPr>
              <a:t>или рассказа о том, чем они будут заниматься.</a:t>
            </a:r>
          </a:p>
          <a:p>
            <a:pPr>
              <a:buNone/>
            </a:pPr>
            <a:r>
              <a:rPr lang="ru-RU" dirty="0" smtClean="0">
                <a:latin typeface="Times New Roman" pitchFamily="18" charset="0"/>
                <a:cs typeface="Times New Roman" pitchFamily="18" charset="0"/>
              </a:rPr>
              <a:t> Если прогулки содержательны и интересны, </a:t>
            </a:r>
          </a:p>
          <a:p>
            <a:pPr>
              <a:buNone/>
            </a:pPr>
            <a:r>
              <a:rPr lang="ru-RU" dirty="0" smtClean="0">
                <a:latin typeface="Times New Roman" pitchFamily="18" charset="0"/>
                <a:cs typeface="Times New Roman" pitchFamily="18" charset="0"/>
              </a:rPr>
              <a:t>дети, как правило, идут гулять с большой </a:t>
            </a:r>
          </a:p>
          <a:p>
            <a:pPr>
              <a:buNone/>
            </a:pPr>
            <a:r>
              <a:rPr lang="ru-RU" dirty="0" smtClean="0">
                <a:latin typeface="Times New Roman" pitchFamily="18" charset="0"/>
                <a:cs typeface="Times New Roman" pitchFamily="18" charset="0"/>
              </a:rPr>
              <a:t>охотой.</a:t>
            </a:r>
          </a:p>
          <a:p>
            <a:r>
              <a:rPr lang="ru-RU" dirty="0" smtClean="0">
                <a:latin typeface="Times New Roman" pitchFamily="18" charset="0"/>
                <a:cs typeface="Times New Roman" pitchFamily="18" charset="0"/>
              </a:rPr>
              <a:t>Правильно организованные и продуманные прогулки помогают осуществлять задачи всестороннего развития детей. </a:t>
            </a:r>
            <a:endParaRPr lang="ru-RU" dirty="0">
              <a:latin typeface="Times New Roman" pitchFamily="18" charset="0"/>
              <a:cs typeface="Times New Roman" pitchFamily="18" charset="0"/>
            </a:endParaRPr>
          </a:p>
        </p:txBody>
      </p:sp>
      <p:pic>
        <p:nvPicPr>
          <p:cNvPr id="33794" name="Picture 2" descr="http://olegnorin.com/blog/wp-content/uploads/2015/02/%D0%BE%D1%81%D1%82%D0%BE%D1%80%D0%BE%D0%B6%D0%BD%D0%BE-%D0%B2%D0%BE%D1%81%D0%BA.%D0%B7%D0%BD%D0%B0%D0%BA.jpg"/>
          <p:cNvPicPr>
            <a:picLocks noChangeAspect="1" noChangeArrowheads="1"/>
          </p:cNvPicPr>
          <p:nvPr/>
        </p:nvPicPr>
        <p:blipFill>
          <a:blip r:embed="rId2" cstate="print"/>
          <a:srcRect/>
          <a:stretch>
            <a:fillRect/>
          </a:stretch>
        </p:blipFill>
        <p:spPr bwMode="auto">
          <a:xfrm>
            <a:off x="323528" y="332656"/>
            <a:ext cx="1008112" cy="170707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274638"/>
            <a:ext cx="8229600" cy="511175"/>
          </a:xfrm>
        </p:spPr>
        <p:txBody>
          <a:bodyPr/>
          <a:lstStyle/>
          <a:p>
            <a:pPr eaLnBrk="1" hangingPunct="1"/>
            <a:r>
              <a:rPr lang="ru-RU" sz="2400" b="1" dirty="0" smtClean="0">
                <a:solidFill>
                  <a:srgbClr val="0070C0"/>
                </a:solidFill>
                <a:latin typeface="Times New Roman" pitchFamily="18" charset="0"/>
                <a:cs typeface="Times New Roman" pitchFamily="18" charset="0"/>
              </a:rPr>
              <a:t>Порядок одевания детей</a:t>
            </a:r>
          </a:p>
        </p:txBody>
      </p:sp>
      <p:sp>
        <p:nvSpPr>
          <p:cNvPr id="4" name="Прямоугольник 3"/>
          <p:cNvSpPr/>
          <p:nvPr/>
        </p:nvSpPr>
        <p:spPr>
          <a:xfrm>
            <a:off x="0" y="836712"/>
            <a:ext cx="8964488" cy="648072"/>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rgbClr val="C00000"/>
                </a:solidFill>
                <a:latin typeface="Times New Roman" pitchFamily="18" charset="0"/>
                <a:cs typeface="Times New Roman" pitchFamily="18" charset="0"/>
              </a:rPr>
              <a:t>Необходимо знакомить детей с последовательностью одевания, особенно в младшей и средней  группе. Схемы-модели могут в этом помочь</a:t>
            </a:r>
          </a:p>
        </p:txBody>
      </p:sp>
      <p:pic>
        <p:nvPicPr>
          <p:cNvPr id="12292" name="Picture 4" descr="https://i.mycdn.me/image?t=3&amp;bid=805327205335&amp;id=805327205335&amp;plc=WEB&amp;tkn=*A3jDaUponNfHjEYdm_v68f2-o-Y"/>
          <p:cNvPicPr>
            <a:picLocks noChangeAspect="1" noChangeArrowheads="1"/>
          </p:cNvPicPr>
          <p:nvPr/>
        </p:nvPicPr>
        <p:blipFill>
          <a:blip r:embed="rId2" cstate="print"/>
          <a:srcRect/>
          <a:stretch>
            <a:fillRect/>
          </a:stretch>
        </p:blipFill>
        <p:spPr bwMode="auto">
          <a:xfrm>
            <a:off x="323528" y="1844824"/>
            <a:ext cx="1438594" cy="2160000"/>
          </a:xfrm>
          <a:prstGeom prst="rect">
            <a:avLst/>
          </a:prstGeom>
          <a:noFill/>
        </p:spPr>
      </p:pic>
      <p:pic>
        <p:nvPicPr>
          <p:cNvPr id="12294" name="Picture 6" descr="https://i.mycdn.me/image?t=3&amp;bid=805327205079&amp;id=805327205079&amp;plc=WEB&amp;tkn=*JTpTLjGP0INuO7_6EUy56PKNZmA"/>
          <p:cNvPicPr>
            <a:picLocks noChangeAspect="1" noChangeArrowheads="1"/>
          </p:cNvPicPr>
          <p:nvPr/>
        </p:nvPicPr>
        <p:blipFill>
          <a:blip r:embed="rId3" cstate="print"/>
          <a:srcRect/>
          <a:stretch>
            <a:fillRect/>
          </a:stretch>
        </p:blipFill>
        <p:spPr bwMode="auto">
          <a:xfrm>
            <a:off x="1979712" y="1844824"/>
            <a:ext cx="1438594" cy="2160000"/>
          </a:xfrm>
          <a:prstGeom prst="rect">
            <a:avLst/>
          </a:prstGeom>
          <a:noFill/>
        </p:spPr>
      </p:pic>
      <p:pic>
        <p:nvPicPr>
          <p:cNvPr id="12296" name="Picture 8" descr="https://i.mycdn.me/image?t=3&amp;bid=805327204823&amp;id=805327204823&amp;plc=WEB&amp;tkn=*1CY8l6knkSni3RoPiMcJXoK43eA"/>
          <p:cNvPicPr>
            <a:picLocks noChangeAspect="1" noChangeArrowheads="1"/>
          </p:cNvPicPr>
          <p:nvPr/>
        </p:nvPicPr>
        <p:blipFill>
          <a:blip r:embed="rId4" cstate="print"/>
          <a:srcRect/>
          <a:stretch>
            <a:fillRect/>
          </a:stretch>
        </p:blipFill>
        <p:spPr bwMode="auto">
          <a:xfrm>
            <a:off x="3635896" y="1844824"/>
            <a:ext cx="1438592" cy="2160000"/>
          </a:xfrm>
          <a:prstGeom prst="rect">
            <a:avLst/>
          </a:prstGeom>
          <a:noFill/>
        </p:spPr>
      </p:pic>
      <p:pic>
        <p:nvPicPr>
          <p:cNvPr id="12298" name="Picture 10" descr="https://i.mycdn.me/image?t=3&amp;bid=805327204567&amp;id=805327204567&amp;plc=WEB&amp;tkn=*rG_uCDW_V9bpssr1BwkytMwS1oY"/>
          <p:cNvPicPr>
            <a:picLocks noChangeAspect="1" noChangeArrowheads="1"/>
          </p:cNvPicPr>
          <p:nvPr/>
        </p:nvPicPr>
        <p:blipFill>
          <a:blip r:embed="rId5" cstate="print"/>
          <a:srcRect/>
          <a:stretch>
            <a:fillRect/>
          </a:stretch>
        </p:blipFill>
        <p:spPr bwMode="auto">
          <a:xfrm>
            <a:off x="5292080" y="1844824"/>
            <a:ext cx="1438594" cy="2160000"/>
          </a:xfrm>
          <a:prstGeom prst="rect">
            <a:avLst/>
          </a:prstGeom>
          <a:noFill/>
        </p:spPr>
      </p:pic>
      <p:pic>
        <p:nvPicPr>
          <p:cNvPr id="12300" name="Picture 12" descr="https://i.mycdn.me/image?t=3&amp;bid=805327204311&amp;id=805327204311&amp;plc=WEB&amp;tkn=*2H3lPS8AZ_bMhRDKNZuwwZ_Fikw"/>
          <p:cNvPicPr>
            <a:picLocks noChangeAspect="1" noChangeArrowheads="1"/>
          </p:cNvPicPr>
          <p:nvPr/>
        </p:nvPicPr>
        <p:blipFill>
          <a:blip r:embed="rId6" cstate="print"/>
          <a:srcRect/>
          <a:stretch>
            <a:fillRect/>
          </a:stretch>
        </p:blipFill>
        <p:spPr bwMode="auto">
          <a:xfrm>
            <a:off x="7020272" y="1844824"/>
            <a:ext cx="1438594" cy="2160000"/>
          </a:xfrm>
          <a:prstGeom prst="rect">
            <a:avLst/>
          </a:prstGeom>
          <a:noFill/>
        </p:spPr>
      </p:pic>
      <p:pic>
        <p:nvPicPr>
          <p:cNvPr id="12302" name="Picture 14" descr="https://i.mycdn.me/image?t=3&amp;bid=805327204055&amp;id=805327204055&amp;plc=WEB&amp;tkn=*XGDqT5Uu62s_uzLAOnL9LOWrgjA"/>
          <p:cNvPicPr>
            <a:picLocks noChangeAspect="1" noChangeArrowheads="1"/>
          </p:cNvPicPr>
          <p:nvPr/>
        </p:nvPicPr>
        <p:blipFill>
          <a:blip r:embed="rId7" cstate="print"/>
          <a:srcRect/>
          <a:stretch>
            <a:fillRect/>
          </a:stretch>
        </p:blipFill>
        <p:spPr bwMode="auto">
          <a:xfrm>
            <a:off x="323528" y="4365104"/>
            <a:ext cx="1438594" cy="2160000"/>
          </a:xfrm>
          <a:prstGeom prst="rect">
            <a:avLst/>
          </a:prstGeom>
          <a:noFill/>
        </p:spPr>
      </p:pic>
      <p:pic>
        <p:nvPicPr>
          <p:cNvPr id="12304" name="Picture 16" descr="https://i.mycdn.me/image?t=3&amp;bid=805327203799&amp;id=805327203799&amp;plc=WEB&amp;tkn=*BLkshl9xrmBX-sJKaf71JKp-18A"/>
          <p:cNvPicPr>
            <a:picLocks noChangeAspect="1" noChangeArrowheads="1"/>
          </p:cNvPicPr>
          <p:nvPr/>
        </p:nvPicPr>
        <p:blipFill>
          <a:blip r:embed="rId8" cstate="print"/>
          <a:srcRect/>
          <a:stretch>
            <a:fillRect/>
          </a:stretch>
        </p:blipFill>
        <p:spPr bwMode="auto">
          <a:xfrm>
            <a:off x="5436096" y="4365104"/>
            <a:ext cx="1438594" cy="2160000"/>
          </a:xfrm>
          <a:prstGeom prst="rect">
            <a:avLst/>
          </a:prstGeom>
          <a:noFill/>
        </p:spPr>
      </p:pic>
      <p:pic>
        <p:nvPicPr>
          <p:cNvPr id="12306" name="Picture 18" descr="https://i.mycdn.me/image?t=3&amp;bid=805327203543&amp;id=805327203543&amp;plc=WEB&amp;tkn=*cUg_TZYMXUkKQwGHrTqEdyQ6rjA"/>
          <p:cNvPicPr>
            <a:picLocks noChangeAspect="1" noChangeArrowheads="1"/>
          </p:cNvPicPr>
          <p:nvPr/>
        </p:nvPicPr>
        <p:blipFill>
          <a:blip r:embed="rId9" cstate="print"/>
          <a:srcRect/>
          <a:stretch>
            <a:fillRect/>
          </a:stretch>
        </p:blipFill>
        <p:spPr bwMode="auto">
          <a:xfrm>
            <a:off x="1979712" y="4365104"/>
            <a:ext cx="1438594" cy="2160000"/>
          </a:xfrm>
          <a:prstGeom prst="rect">
            <a:avLst/>
          </a:prstGeom>
          <a:noFill/>
        </p:spPr>
      </p:pic>
      <p:pic>
        <p:nvPicPr>
          <p:cNvPr id="12308" name="Picture 20" descr="https://i.mycdn.me/image?t=3&amp;bid=805327203287&amp;id=805327203287&amp;plc=WEB&amp;tkn=*AXMWxY8Wy9ONOAJJ_rI9BnX0V5s"/>
          <p:cNvPicPr>
            <a:picLocks noChangeAspect="1" noChangeArrowheads="1"/>
          </p:cNvPicPr>
          <p:nvPr/>
        </p:nvPicPr>
        <p:blipFill>
          <a:blip r:embed="rId10" cstate="print"/>
          <a:srcRect/>
          <a:stretch>
            <a:fillRect/>
          </a:stretch>
        </p:blipFill>
        <p:spPr bwMode="auto">
          <a:xfrm>
            <a:off x="3635896" y="4365104"/>
            <a:ext cx="1438594" cy="2160000"/>
          </a:xfrm>
          <a:prstGeom prst="rect">
            <a:avLst/>
          </a:prstGeom>
          <a:noFill/>
        </p:spPr>
      </p:pic>
      <p:pic>
        <p:nvPicPr>
          <p:cNvPr id="12310" name="Picture 22" descr="https://i.mycdn.me/image?t=3&amp;bid=805327224023&amp;id=805327224023&amp;plc=WEB&amp;tkn=*ypuPyGGQLgljFQkBirU7NxzNDng"/>
          <p:cNvPicPr>
            <a:picLocks noChangeAspect="1" noChangeArrowheads="1"/>
          </p:cNvPicPr>
          <p:nvPr/>
        </p:nvPicPr>
        <p:blipFill>
          <a:blip r:embed="rId11" cstate="print"/>
          <a:srcRect/>
          <a:stretch>
            <a:fillRect/>
          </a:stretch>
        </p:blipFill>
        <p:spPr bwMode="auto">
          <a:xfrm>
            <a:off x="7092280" y="4365104"/>
            <a:ext cx="1438594" cy="216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274638"/>
            <a:ext cx="8229600" cy="511175"/>
          </a:xfrm>
        </p:spPr>
        <p:txBody>
          <a:bodyPr/>
          <a:lstStyle/>
          <a:p>
            <a:pPr eaLnBrk="1" hangingPunct="1"/>
            <a:r>
              <a:rPr lang="ru-RU" sz="2400" b="1" dirty="0" smtClean="0">
                <a:solidFill>
                  <a:srgbClr val="C00000"/>
                </a:solidFill>
                <a:latin typeface="Times New Roman" pitchFamily="18" charset="0"/>
                <a:cs typeface="Times New Roman" pitchFamily="18" charset="0"/>
              </a:rPr>
              <a:t>Требования к одежде детей</a:t>
            </a:r>
          </a:p>
        </p:txBody>
      </p:sp>
      <p:sp>
        <p:nvSpPr>
          <p:cNvPr id="3" name="Содержимое 2"/>
          <p:cNvSpPr>
            <a:spLocks noGrp="1"/>
          </p:cNvSpPr>
          <p:nvPr>
            <p:ph idx="1"/>
          </p:nvPr>
        </p:nvSpPr>
        <p:spPr>
          <a:xfrm>
            <a:off x="457200" y="857250"/>
            <a:ext cx="6472238" cy="3643313"/>
          </a:xfrm>
          <a:solidFill>
            <a:schemeClr val="accent6">
              <a:lumMod val="20000"/>
              <a:lumOff val="80000"/>
            </a:schemeClr>
          </a:solidFill>
        </p:spPr>
        <p:txBody>
          <a:bodyPr rtlCol="0">
            <a:normAutofit fontScale="92500" lnSpcReduction="20000"/>
          </a:bodyPr>
          <a:lstStyle/>
          <a:p>
            <a:pPr lvl="1"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Char char="•"/>
              <a:defRPr/>
            </a:pPr>
            <a:r>
              <a:rPr lang="ru-RU" dirty="0" smtClean="0">
                <a:latin typeface="Times New Roman" pitchFamily="18" charset="0"/>
                <a:cs typeface="Times New Roman" pitchFamily="18" charset="0"/>
              </a:rPr>
              <a:t>в любое время года одежда и обувь должны соответствовать погоде на данный момент и не должны способствовать перегреванию  или переохлаждению детей; </a:t>
            </a:r>
          </a:p>
          <a:p>
            <a:pPr eaLnBrk="1" fontAlgn="auto" hangingPunct="1">
              <a:spcAft>
                <a:spcPts val="0"/>
              </a:spcAft>
              <a:buFont typeface="Arial" pitchFamily="34" charset="0"/>
              <a:buChar char="•"/>
              <a:defRPr/>
            </a:pPr>
            <a:r>
              <a:rPr lang="ru-RU" dirty="0" smtClean="0">
                <a:latin typeface="Times New Roman" pitchFamily="18" charset="0"/>
                <a:cs typeface="Times New Roman" pitchFamily="18" charset="0"/>
              </a:rPr>
              <a:t>в летний период во избежание перегрева детям надевают легкие головные уборы. </a:t>
            </a:r>
          </a:p>
          <a:p>
            <a:pPr eaLnBrk="1" fontAlgn="auto" hangingPunct="1">
              <a:spcAft>
                <a:spcPts val="0"/>
              </a:spcAft>
              <a:buFont typeface="Arial" pitchFamily="34" charset="0"/>
              <a:buNone/>
              <a:defRPr/>
            </a:pPr>
            <a:endParaRPr lang="ru-RU" dirty="0"/>
          </a:p>
        </p:txBody>
      </p:sp>
      <p:sp>
        <p:nvSpPr>
          <p:cNvPr id="4" name="Прямоугольник 3"/>
          <p:cNvSpPr/>
          <p:nvPr/>
        </p:nvSpPr>
        <p:spPr>
          <a:xfrm>
            <a:off x="714375" y="4643438"/>
            <a:ext cx="7786688" cy="17145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solidFill>
                  <a:schemeClr val="tx1"/>
                </a:solidFill>
                <a:latin typeface="Times New Roman" pitchFamily="18" charset="0"/>
                <a:cs typeface="Times New Roman" pitchFamily="18" charset="0"/>
              </a:rPr>
              <a:t>В уголок для родителей следует </a:t>
            </a:r>
            <a:r>
              <a:rPr lang="ru-RU" dirty="0" smtClean="0">
                <a:solidFill>
                  <a:schemeClr val="tx1"/>
                </a:solidFill>
                <a:latin typeface="Times New Roman" pitchFamily="18" charset="0"/>
                <a:cs typeface="Times New Roman" pitchFamily="18" charset="0"/>
              </a:rPr>
              <a:t>поместить</a:t>
            </a: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 </a:t>
            </a:r>
            <a:r>
              <a:rPr lang="ru-RU" dirty="0">
                <a:solidFill>
                  <a:srgbClr val="FF0000"/>
                </a:solidFill>
                <a:latin typeface="Times New Roman" pitchFamily="18" charset="0"/>
                <a:cs typeface="Times New Roman" pitchFamily="18" charset="0"/>
              </a:rPr>
              <a:t>рекомендации по </a:t>
            </a:r>
            <a:r>
              <a:rPr lang="ru-RU" dirty="0" smtClean="0">
                <a:solidFill>
                  <a:srgbClr val="FF0000"/>
                </a:solidFill>
                <a:latin typeface="Times New Roman" pitchFamily="18" charset="0"/>
                <a:cs typeface="Times New Roman" pitchFamily="18" charset="0"/>
              </a:rPr>
              <a:t>закаливанию</a:t>
            </a:r>
            <a:endParaRPr lang="ru-RU"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соответствующие возрасту детей и времени года. </a:t>
            </a:r>
          </a:p>
          <a:p>
            <a:pPr algn="ctr" fontAlgn="auto">
              <a:spcBef>
                <a:spcPts val="0"/>
              </a:spcBef>
              <a:spcAft>
                <a:spcPts val="0"/>
              </a:spcAft>
              <a:defRPr/>
            </a:pPr>
            <a:r>
              <a:rPr lang="ru-RU" dirty="0">
                <a:solidFill>
                  <a:schemeClr val="tx1"/>
                </a:solidFill>
                <a:latin typeface="Times New Roman" pitchFamily="18" charset="0"/>
                <a:cs typeface="Times New Roman" pitchFamily="18" charset="0"/>
              </a:rPr>
              <a:t>Призывайте </a:t>
            </a:r>
            <a:r>
              <a:rPr lang="ru-RU" dirty="0" smtClean="0">
                <a:solidFill>
                  <a:schemeClr val="tx1"/>
                </a:solidFill>
                <a:latin typeface="Times New Roman" pitchFamily="18" charset="0"/>
                <a:cs typeface="Times New Roman" pitchFamily="18" charset="0"/>
              </a:rPr>
              <a:t>родителей</a:t>
            </a:r>
            <a:endParaRPr lang="ru-RU"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ru-RU" dirty="0">
                <a:solidFill>
                  <a:srgbClr val="FF0000"/>
                </a:solidFill>
                <a:latin typeface="Times New Roman" pitchFamily="18" charset="0"/>
                <a:cs typeface="Times New Roman" pitchFamily="18" charset="0"/>
              </a:rPr>
              <a:t>одевать детей в соответствии с погодными условиями</a:t>
            </a:r>
            <a:r>
              <a:rPr lang="ru-RU" dirty="0">
                <a:solidFill>
                  <a:schemeClr val="tx1"/>
                </a:solidFill>
                <a:latin typeface="Times New Roman" pitchFamily="18" charset="0"/>
                <a:cs typeface="Times New Roman" pitchFamily="18" charset="0"/>
              </a:rPr>
              <a:t>.</a:t>
            </a:r>
          </a:p>
        </p:txBody>
      </p:sp>
      <p:pic>
        <p:nvPicPr>
          <p:cNvPr id="7173" name="Picture 2" descr="Картинка 11 из 15390">
            <a:hlinkClick r:id="rId2"/>
          </p:cNvPr>
          <p:cNvPicPr>
            <a:picLocks noChangeAspect="1" noChangeArrowheads="1"/>
          </p:cNvPicPr>
          <p:nvPr/>
        </p:nvPicPr>
        <p:blipFill>
          <a:blip r:embed="rId3" cstate="print"/>
          <a:srcRect/>
          <a:stretch>
            <a:fillRect/>
          </a:stretch>
        </p:blipFill>
        <p:spPr bwMode="auto">
          <a:xfrm>
            <a:off x="7020272" y="1268760"/>
            <a:ext cx="1930400" cy="27384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progulka_">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progulka_</Template>
  <TotalTime>140</TotalTime>
  <Words>1730</Words>
  <Application>Microsoft Office PowerPoint</Application>
  <PresentationFormat>Экран (4:3)</PresentationFormat>
  <Paragraphs>137</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progulka_</vt:lpstr>
      <vt:lpstr>Организация и проведение прогулки в детском саду</vt:lpstr>
      <vt:lpstr>Значение прогулки в развитии детей дошкольного возраста.</vt:lpstr>
      <vt:lpstr>Цели и задачи прогулки в дошкольном учреждении</vt:lpstr>
      <vt:lpstr>Требования к продолжительности прогулки.  </vt:lpstr>
      <vt:lpstr>Требования к оборудованию и санитарному состоянию участка детского сада для проведения прогулок. </vt:lpstr>
      <vt:lpstr>Требования к подготовке и возвращению с прогулки</vt:lpstr>
      <vt:lpstr>Слайд 7</vt:lpstr>
      <vt:lpstr>Порядок одевания детей</vt:lpstr>
      <vt:lpstr>Требования к одежде детей</vt:lpstr>
      <vt:lpstr>Возвращение с прогулки </vt:lpstr>
      <vt:lpstr>Порядок хранения одежды в шкафчике</vt:lpstr>
      <vt:lpstr>Требования к содержанию прогулок на участке ДОУ</vt:lpstr>
      <vt:lpstr>Слайд 13</vt:lpstr>
      <vt:lpstr>Наблюдения</vt:lpstr>
      <vt:lpstr>Организация двигательной активности</vt:lpstr>
      <vt:lpstr>Слайд 16</vt:lpstr>
      <vt:lpstr>Организация индивидуальной работы</vt:lpstr>
      <vt:lpstr>Трудовые поручения</vt:lpstr>
      <vt:lpstr>Слайд 19</vt:lpstr>
      <vt:lpstr>Требования к безопасности при организации прогулок на участке детского сада.</vt:lpstr>
      <vt:lpstr>Слайд 21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и проведение прогулки в детском саду</dc:title>
  <dc:creator>User</dc:creator>
  <cp:lastModifiedBy>User</cp:lastModifiedBy>
  <cp:revision>18</cp:revision>
  <dcterms:created xsi:type="dcterms:W3CDTF">2017-01-11T20:42:43Z</dcterms:created>
  <dcterms:modified xsi:type="dcterms:W3CDTF">2017-08-01T19:31:25Z</dcterms:modified>
</cp:coreProperties>
</file>