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60" r:id="rId4"/>
    <p:sldId id="265" r:id="rId5"/>
    <p:sldId id="264" r:id="rId6"/>
    <p:sldId id="266" r:id="rId7"/>
    <p:sldId id="267" r:id="rId8"/>
    <p:sldId id="268" r:id="rId9"/>
    <p:sldId id="281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82" r:id="rId18"/>
    <p:sldId id="276" r:id="rId19"/>
    <p:sldId id="277" r:id="rId20"/>
    <p:sldId id="280" r:id="rId21"/>
    <p:sldId id="279" r:id="rId22"/>
    <p:sldId id="278" r:id="rId23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71" autoAdjust="0"/>
    <p:restoredTop sz="94660" autoAdjust="0"/>
  </p:normalViewPr>
  <p:slideViewPr>
    <p:cSldViewPr snapToGrid="0">
      <p:cViewPr>
        <p:scale>
          <a:sx n="66" d="100"/>
          <a:sy n="66" d="100"/>
        </p:scale>
        <p:origin x="-534" y="8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458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9545E-04AE-4F51-B838-5D916F321F65}" type="datetimeFigureOut">
              <a:rPr lang="ru-RU" smtClean="0"/>
              <a:pPr>
                <a:defRPr/>
              </a:pPr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8D3E2-53B2-43B8-BCE7-E00B57CD82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9545E-04AE-4F51-B838-5D916F321F65}" type="datetimeFigureOut">
              <a:rPr lang="ru-RU" smtClean="0"/>
              <a:pPr>
                <a:defRPr/>
              </a:pPr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8D3E2-53B2-43B8-BCE7-E00B57CD82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9545E-04AE-4F51-B838-5D916F321F65}" type="datetimeFigureOut">
              <a:rPr lang="ru-RU" smtClean="0"/>
              <a:pPr>
                <a:defRPr/>
              </a:pPr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8D3E2-53B2-43B8-BCE7-E00B57CD82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9545E-04AE-4F51-B838-5D916F321F65}" type="datetimeFigureOut">
              <a:rPr lang="ru-RU" smtClean="0"/>
              <a:pPr>
                <a:defRPr/>
              </a:pPr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8D3E2-53B2-43B8-BCE7-E00B57CD82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9545E-04AE-4F51-B838-5D916F321F65}" type="datetimeFigureOut">
              <a:rPr lang="ru-RU" smtClean="0"/>
              <a:pPr>
                <a:defRPr/>
              </a:pPr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8D3E2-53B2-43B8-BCE7-E00B57CD82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9545E-04AE-4F51-B838-5D916F321F65}" type="datetimeFigureOut">
              <a:rPr lang="ru-RU" smtClean="0"/>
              <a:pPr>
                <a:defRPr/>
              </a:pPr>
              <a:t>25.01.2017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8D3E2-53B2-43B8-BCE7-E00B57CD82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9545E-04AE-4F51-B838-5D916F321F65}" type="datetimeFigureOut">
              <a:rPr lang="ru-RU" smtClean="0"/>
              <a:pPr>
                <a:defRPr/>
              </a:pPr>
              <a:t>25.01.2017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8D3E2-53B2-43B8-BCE7-E00B57CD82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9545E-04AE-4F51-B838-5D916F321F65}" type="datetimeFigureOut">
              <a:rPr lang="ru-RU" smtClean="0"/>
              <a:pPr>
                <a:defRPr/>
              </a:pPr>
              <a:t>25.01.2017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8D3E2-53B2-43B8-BCE7-E00B57CD82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9545E-04AE-4F51-B838-5D916F321F65}" type="datetimeFigureOut">
              <a:rPr lang="ru-RU" smtClean="0"/>
              <a:pPr>
                <a:defRPr/>
              </a:pPr>
              <a:t>25.01.2017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8D3E2-53B2-43B8-BCE7-E00B57CD82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9545E-04AE-4F51-B838-5D916F321F65}" type="datetimeFigureOut">
              <a:rPr lang="ru-RU" smtClean="0"/>
              <a:pPr>
                <a:defRPr/>
              </a:pPr>
              <a:t>25.01.2017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8D3E2-53B2-43B8-BCE7-E00B57CD82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9545E-04AE-4F51-B838-5D916F321F65}" type="datetimeFigureOut">
              <a:rPr lang="ru-RU" smtClean="0"/>
              <a:pPr>
                <a:defRPr/>
              </a:pPr>
              <a:t>25.01.2017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8D3E2-53B2-43B8-BCE7-E00B57CD82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D99545E-04AE-4F51-B838-5D916F321F65}" type="datetimeFigureOut">
              <a:rPr lang="ru-RU" smtClean="0"/>
              <a:pPr>
                <a:defRPr/>
              </a:pPr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938D3E2-53B2-43B8-BCE7-E00B57CD82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/>
          <p:cNvSpPr>
            <a:spLocks noGrp="1"/>
          </p:cNvSpPr>
          <p:nvPr>
            <p:ph type="ctrTitle"/>
          </p:nvPr>
        </p:nvSpPr>
        <p:spPr>
          <a:xfrm>
            <a:off x="3408217" y="277091"/>
            <a:ext cx="5209309" cy="4890654"/>
          </a:xfrm>
        </p:spPr>
        <p:txBody>
          <a:bodyPr/>
          <a:lstStyle/>
          <a:p>
            <a:r>
              <a:rPr lang="ru-RU" sz="24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МБДОУ № 34 «Колокольчик»</a:t>
            </a:r>
            <a:br>
              <a:rPr lang="ru-RU" sz="24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</a:br>
            <a:r>
              <a:rPr lang="ru-RU" sz="24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/>
            </a:r>
            <a:br>
              <a:rPr lang="ru-RU" sz="24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</a:br>
            <a:r>
              <a:rPr lang="ru-RU" sz="3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Организация развивающей</a:t>
            </a:r>
            <a:br>
              <a:rPr lang="ru-RU" sz="3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</a:br>
            <a:r>
              <a:rPr lang="ru-RU" sz="3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 предметно - пространственной среды </a:t>
            </a:r>
            <a:br>
              <a:rPr lang="ru-RU" sz="3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</a:br>
            <a:r>
              <a:rPr lang="ru-RU" sz="3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логопедического кабинета </a:t>
            </a:r>
            <a:br>
              <a:rPr lang="ru-RU" sz="3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</a:br>
            <a:r>
              <a:rPr lang="ru-RU" sz="3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в условиях реализации </a:t>
            </a:r>
            <a:r>
              <a:rPr lang="ru-RU" sz="3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ФГОС</a:t>
            </a:r>
            <a:endParaRPr lang="ru-RU" sz="32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51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57201" y="5430981"/>
            <a:ext cx="7779328" cy="1149927"/>
          </a:xfrm>
        </p:spPr>
        <p:txBody>
          <a:bodyPr/>
          <a:lstStyle/>
          <a:p>
            <a:r>
              <a:rPr lang="ru-RU" dirty="0" smtClean="0"/>
              <a:t>  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– логопед: Матвеева Ольга Александровна </a:t>
            </a:r>
          </a:p>
        </p:txBody>
      </p:sp>
      <p:pic>
        <p:nvPicPr>
          <p:cNvPr id="4" name="Рисунок 4" descr="d18dd0bcd0b1d0bbd0b5d0bcd0b0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260853" cy="3325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7256" y="188685"/>
            <a:ext cx="6328229" cy="1233715"/>
          </a:xfrm>
        </p:spPr>
        <p:txBody>
          <a:bodyPr/>
          <a:lstStyle/>
          <a:p>
            <a:pPr algn="ctr"/>
            <a:r>
              <a:rPr lang="ru-RU" sz="4400" b="0" cap="none" dirty="0" smtClean="0">
                <a:ln>
                  <a:noFill/>
                </a:ln>
                <a:solidFill>
                  <a:schemeClr val="tx1"/>
                </a:solidFill>
              </a:rPr>
              <a:t> ЦЕНТР  РАЗВИТИЯ </a:t>
            </a:r>
            <a:br>
              <a:rPr lang="ru-RU" sz="4400" b="0" cap="none" dirty="0" smtClean="0">
                <a:ln>
                  <a:noFill/>
                </a:ln>
                <a:solidFill>
                  <a:schemeClr val="tx1"/>
                </a:solidFill>
              </a:rPr>
            </a:br>
            <a:r>
              <a:rPr lang="ru-RU" sz="4400" b="0" cap="none" dirty="0" smtClean="0">
                <a:ln>
                  <a:noFill/>
                </a:ln>
                <a:solidFill>
                  <a:schemeClr val="tx1"/>
                </a:solidFill>
              </a:rPr>
              <a:t> МЕЛКОЙ МОТОРИКИ</a:t>
            </a:r>
            <a:endParaRPr lang="ru-RU" sz="4400" dirty="0"/>
          </a:p>
        </p:txBody>
      </p:sp>
      <p:pic>
        <p:nvPicPr>
          <p:cNvPr id="7" name="Рисунок 6" descr="DSC0332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6576" b="6576"/>
          <a:stretch>
            <a:fillRect/>
          </a:stretch>
        </p:blipFill>
        <p:spPr>
          <a:xfrm>
            <a:off x="1893888" y="1555524"/>
            <a:ext cx="5486400" cy="4114800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284288" y="5672137"/>
            <a:ext cx="7438798" cy="989919"/>
          </a:xfrm>
        </p:spPr>
        <p:txBody>
          <a:bodyPr/>
          <a:lstStyle/>
          <a:p>
            <a:pPr algn="ctr"/>
            <a:r>
              <a:rPr lang="ru-RU" sz="1600" b="1" dirty="0" smtClean="0"/>
              <a:t>Включает в себя  разнообразные, шнуровки, игры с прищепками, игры с нитками, пуговицами, счетными палочками, семенами, сухой бассейн, песочный стол, трафареты, картотеки пальчиковой гимнастики, упражнений на координацию речи и движения.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0331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3999" y="303440"/>
            <a:ext cx="5214659" cy="2933246"/>
          </a:xfrm>
        </p:spPr>
      </p:pic>
      <p:pic>
        <p:nvPicPr>
          <p:cNvPr id="6" name="Содержимое 5" descr="DSC0332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08100" y="3541487"/>
            <a:ext cx="4680300" cy="309313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0330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80595" y="361495"/>
            <a:ext cx="5240463" cy="2947761"/>
          </a:xfrm>
        </p:spPr>
      </p:pic>
      <p:pic>
        <p:nvPicPr>
          <p:cNvPr id="7" name="Содержимое 6" descr="DSC0330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24115" y="3758051"/>
            <a:ext cx="4688114" cy="266338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799" y="232229"/>
            <a:ext cx="8098971" cy="914400"/>
          </a:xfrm>
        </p:spPr>
        <p:txBody>
          <a:bodyPr/>
          <a:lstStyle/>
          <a:p>
            <a:r>
              <a:rPr lang="ru-RU" sz="3600" dirty="0" smtClean="0"/>
              <a:t>ЦЕНТР РАЗВИТИЯ МЕЛКОЙ МОТОРИКИ В ГРУППЕ</a:t>
            </a:r>
            <a:endParaRPr lang="ru-RU" sz="3600" dirty="0"/>
          </a:p>
        </p:txBody>
      </p:sp>
      <p:pic>
        <p:nvPicPr>
          <p:cNvPr id="5" name="Содержимое 4" descr="DSC0317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453334" y="2072921"/>
            <a:ext cx="5246439" cy="3439886"/>
          </a:xfrm>
        </p:spPr>
      </p:pic>
      <p:pic>
        <p:nvPicPr>
          <p:cNvPr id="6" name="Содержимое 5" descr="DSC0318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17205" y="4033609"/>
            <a:ext cx="4208339" cy="2367191"/>
          </a:xfrm>
        </p:spPr>
      </p:pic>
      <p:pic>
        <p:nvPicPr>
          <p:cNvPr id="24578" name="Picture 2" descr="C:\Users\User1\Desktop\фото д.с\DSC031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6171" y="1244601"/>
            <a:ext cx="3396343" cy="271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1228952"/>
          </a:xfrm>
        </p:spPr>
        <p:txBody>
          <a:bodyPr/>
          <a:lstStyle/>
          <a:p>
            <a:r>
              <a:rPr lang="ru-RU" sz="4000" i="1" cap="none" dirty="0" smtClean="0">
                <a:ln>
                  <a:noFill/>
                </a:ln>
                <a:solidFill>
                  <a:schemeClr val="tx1"/>
                </a:solidFill>
              </a:rPr>
              <a:t/>
            </a:r>
            <a:br>
              <a:rPr lang="ru-RU" sz="4000" i="1" cap="none" dirty="0" smtClean="0">
                <a:ln>
                  <a:noFill/>
                </a:ln>
                <a:solidFill>
                  <a:schemeClr val="tx1"/>
                </a:solidFill>
              </a:rPr>
            </a:br>
            <a:r>
              <a:rPr lang="ru-RU" cap="none" dirty="0" smtClean="0">
                <a:ln>
                  <a:noFill/>
                </a:ln>
                <a:solidFill>
                  <a:schemeClr val="tx1"/>
                </a:solidFill>
              </a:rPr>
              <a:t>Центр развития фонематического слуха и звукового анализа и синтеза </a:t>
            </a:r>
            <a:r>
              <a:rPr lang="ru-RU" sz="4000" cap="none" dirty="0" smtClean="0">
                <a:ln>
                  <a:noFill/>
                </a:ln>
                <a:solidFill>
                  <a:schemeClr val="tx1"/>
                </a:solidFill>
              </a:rPr>
              <a:t>.</a:t>
            </a:r>
            <a:endParaRPr lang="ru-RU" sz="4000" dirty="0"/>
          </a:p>
        </p:txBody>
      </p:sp>
      <p:pic>
        <p:nvPicPr>
          <p:cNvPr id="5" name="Содержимое 4" descr="DSC0332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29771" y="1611087"/>
            <a:ext cx="4593771" cy="489131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12229" y="1611086"/>
            <a:ext cx="3418114" cy="4877935"/>
          </a:xfrm>
        </p:spPr>
        <p:txBody>
          <a:bodyPr/>
          <a:lstStyle/>
          <a:p>
            <a:r>
              <a:rPr lang="ru-RU" sz="1600" b="1" dirty="0" smtClean="0"/>
              <a:t>Музыкальные инструменты.</a:t>
            </a:r>
          </a:p>
          <a:p>
            <a:r>
              <a:rPr lang="ru-RU" sz="1600" b="1" dirty="0" smtClean="0"/>
              <a:t>Шумящие коробочки.</a:t>
            </a:r>
          </a:p>
          <a:p>
            <a:r>
              <a:rPr lang="ru-RU" sz="1600" b="1" dirty="0" smtClean="0"/>
              <a:t> Картинный материал и игры для определения места звука в словах  д.и « Домик», деление слов на слоги</a:t>
            </a:r>
          </a:p>
          <a:p>
            <a:r>
              <a:rPr lang="ru-RU" sz="1600" b="1" dirty="0" smtClean="0"/>
              <a:t>Звуковые линейки</a:t>
            </a:r>
          </a:p>
          <a:p>
            <a:r>
              <a:rPr lang="ru-RU" sz="1600" b="1" dirty="0" smtClean="0"/>
              <a:t>Игры игровые приёмы используемые на разных этапах формирования навыков звукового анализа и синтеза</a:t>
            </a:r>
          </a:p>
          <a:p>
            <a:r>
              <a:rPr lang="ru-RU" sz="1600" b="1" dirty="0" smtClean="0"/>
              <a:t>Коррекционная работа над слоговой структурой слова</a:t>
            </a:r>
          </a:p>
          <a:p>
            <a:r>
              <a:rPr lang="ru-RU" sz="1600" b="1" dirty="0" smtClean="0"/>
              <a:t> « Домик звуков»</a:t>
            </a:r>
          </a:p>
          <a:p>
            <a:r>
              <a:rPr lang="ru-RU" sz="1600" b="1" dirty="0" smtClean="0"/>
              <a:t>«</a:t>
            </a:r>
            <a:r>
              <a:rPr lang="ru-RU" sz="1600" b="1" dirty="0" err="1" smtClean="0"/>
              <a:t>Звуковички</a:t>
            </a:r>
            <a:r>
              <a:rPr lang="ru-RU" sz="1600" b="1" dirty="0" smtClean="0"/>
              <a:t>»</a:t>
            </a:r>
          </a:p>
          <a:p>
            <a:r>
              <a:rPr lang="ru-RU" sz="1600" b="1" dirty="0" smtClean="0"/>
              <a:t>«Слоговой поезд»</a:t>
            </a:r>
          </a:p>
          <a:p>
            <a:r>
              <a:rPr lang="ru-RU" sz="1600" b="1" dirty="0" smtClean="0"/>
              <a:t>Фишки, </a:t>
            </a:r>
            <a:r>
              <a:rPr lang="ru-RU" sz="1600" b="1" dirty="0" err="1" smtClean="0"/>
              <a:t>полосочки</a:t>
            </a:r>
            <a:r>
              <a:rPr lang="ru-RU" sz="1600" b="1" dirty="0" smtClean="0"/>
              <a:t>.</a:t>
            </a:r>
          </a:p>
          <a:p>
            <a:endParaRPr lang="ru-RU" sz="1600" dirty="0" smtClean="0">
              <a:solidFill>
                <a:srgbClr val="FF0000"/>
              </a:solidFill>
            </a:endParaRPr>
          </a:p>
          <a:p>
            <a:endParaRPr lang="ru-RU" sz="1600" dirty="0" smtClean="0">
              <a:solidFill>
                <a:srgbClr val="FF0000"/>
              </a:solidFill>
            </a:endParaRP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cap="none" dirty="0" smtClean="0">
                <a:ln>
                  <a:noFill/>
                </a:ln>
                <a:solidFill>
                  <a:schemeClr val="tx1"/>
                </a:solidFill>
              </a:rPr>
              <a:t>Центр обучения грамоте.</a:t>
            </a:r>
            <a:endParaRPr lang="ru-RU" dirty="0"/>
          </a:p>
        </p:txBody>
      </p:sp>
      <p:pic>
        <p:nvPicPr>
          <p:cNvPr id="7" name="Содержимое 6" descr="DSC0336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49715" y="1262743"/>
            <a:ext cx="4833256" cy="435343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25715" y="2151743"/>
            <a:ext cx="8040914" cy="4525963"/>
          </a:xfrm>
        </p:spPr>
        <p:txBody>
          <a:bodyPr/>
          <a:lstStyle/>
          <a:p>
            <a:endParaRPr lang="ru-RU" sz="1600" b="1" dirty="0" smtClean="0"/>
          </a:p>
          <a:p>
            <a:endParaRPr lang="ru-RU" sz="1600" b="1" dirty="0" smtClean="0"/>
          </a:p>
          <a:p>
            <a:endParaRPr lang="ru-RU" sz="1600" b="1" dirty="0" smtClean="0"/>
          </a:p>
          <a:p>
            <a:endParaRPr lang="ru-RU" sz="1600" b="1" dirty="0" smtClean="0"/>
          </a:p>
          <a:p>
            <a:endParaRPr lang="ru-RU" sz="1600" b="1" dirty="0" smtClean="0"/>
          </a:p>
          <a:p>
            <a:endParaRPr lang="ru-RU" sz="1600" b="1" dirty="0" smtClean="0"/>
          </a:p>
          <a:p>
            <a:endParaRPr lang="ru-RU" sz="1600" b="1" dirty="0" smtClean="0"/>
          </a:p>
          <a:p>
            <a:endParaRPr lang="ru-RU" sz="1600" b="1" dirty="0" smtClean="0"/>
          </a:p>
          <a:p>
            <a:endParaRPr lang="ru-RU" sz="1600" b="1" dirty="0" smtClean="0"/>
          </a:p>
          <a:p>
            <a:endParaRPr lang="ru-RU" sz="1600" b="1" dirty="0" smtClean="0"/>
          </a:p>
          <a:p>
            <a:endParaRPr lang="ru-RU" sz="1600" b="1" dirty="0" smtClean="0"/>
          </a:p>
          <a:p>
            <a:endParaRPr lang="ru-RU" sz="1600" b="1" dirty="0" smtClean="0"/>
          </a:p>
          <a:p>
            <a:r>
              <a:rPr lang="ru-RU" sz="1600" b="1" dirty="0" smtClean="0"/>
              <a:t>Город звуков и букв, магнитные буквы, алфавиты, говорящая азбука, буквари, дидактические игры, лото, книги для чтения и т.д.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0336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48762" y="434069"/>
            <a:ext cx="4827610" cy="2715531"/>
          </a:xfrm>
        </p:spPr>
      </p:pic>
      <p:pic>
        <p:nvPicPr>
          <p:cNvPr id="6" name="Содержимое 5" descr="DSC0337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3910272" y="1696807"/>
            <a:ext cx="6021111" cy="3386873"/>
          </a:xfrm>
        </p:spPr>
      </p:pic>
      <p:pic>
        <p:nvPicPr>
          <p:cNvPr id="25603" name="Picture 3" descr="C:\Users\User1\Desktop\кабинет\DSC032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258" y="3326729"/>
            <a:ext cx="4738108" cy="30885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0340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38629" y="246743"/>
            <a:ext cx="5617028" cy="2996802"/>
          </a:xfrm>
        </p:spPr>
      </p:pic>
      <p:pic>
        <p:nvPicPr>
          <p:cNvPr id="8" name="Содержимое 7" descr="DSC0341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178629" y="3458257"/>
            <a:ext cx="5638799" cy="3171825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0" cap="none" dirty="0" smtClean="0">
                <a:ln>
                  <a:noFill/>
                </a:ln>
                <a:solidFill>
                  <a:schemeClr val="tx1"/>
                </a:solidFill>
              </a:rPr>
              <a:t>ЦЕНТР РАЗВИТИЯ ЛЕКСИКО-</a:t>
            </a:r>
            <a:br>
              <a:rPr lang="ru-RU" sz="4000" b="0" cap="none" dirty="0" smtClean="0">
                <a:ln>
                  <a:noFill/>
                </a:ln>
                <a:solidFill>
                  <a:schemeClr val="tx1"/>
                </a:solidFill>
              </a:rPr>
            </a:br>
            <a:r>
              <a:rPr lang="ru-RU" sz="4000" b="0" cap="none" dirty="0" smtClean="0">
                <a:ln>
                  <a:noFill/>
                </a:ln>
                <a:solidFill>
                  <a:schemeClr val="tx1"/>
                </a:solidFill>
              </a:rPr>
              <a:t>ГРАММАТИЧЕСКОЙ СТОРОНЫ РЕЧИ</a:t>
            </a:r>
            <a:endParaRPr lang="ru-RU" sz="4000" dirty="0"/>
          </a:p>
        </p:txBody>
      </p:sp>
      <p:pic>
        <p:nvPicPr>
          <p:cNvPr id="5" name="Содержимое 4" descr="DSC0336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81429" y="1364342"/>
            <a:ext cx="5508172" cy="3962400"/>
          </a:xfrm>
        </p:spPr>
      </p:pic>
      <p:sp>
        <p:nvSpPr>
          <p:cNvPr id="6" name="Прямоугольник 5"/>
          <p:cNvSpPr/>
          <p:nvPr/>
        </p:nvSpPr>
        <p:spPr>
          <a:xfrm>
            <a:off x="420914" y="5513824"/>
            <a:ext cx="8432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sz="1600" b="1" dirty="0" smtClean="0"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Речевой материал регулярно обновляется по мере изучения каждой новой лексической темы. Игры и пособия систематически меняются в течение года (в зависимости от времени года). Это позволяет организовать развивающую среду в стенах логопедического кабинета, создать комфортные условия для занятий и эмоционального благополучия.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 descr="C:\Users\User1\Desktop\кабинет\DSC0337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8881" y="1349828"/>
            <a:ext cx="2963862" cy="39769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486" y="174171"/>
            <a:ext cx="8193314" cy="1001486"/>
          </a:xfrm>
        </p:spPr>
        <p:txBody>
          <a:bodyPr/>
          <a:lstStyle/>
          <a:p>
            <a:r>
              <a:rPr lang="ru-RU" b="0" cap="none" dirty="0" smtClean="0">
                <a:ln>
                  <a:noFill/>
                </a:ln>
                <a:solidFill>
                  <a:schemeClr val="tx1"/>
                </a:solidFill>
              </a:rPr>
              <a:t/>
            </a:r>
            <a:br>
              <a:rPr lang="ru-RU" b="0" cap="none" dirty="0" smtClean="0">
                <a:ln>
                  <a:noFill/>
                </a:ln>
                <a:solidFill>
                  <a:schemeClr val="tx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0" cap="none" dirty="0" smtClean="0">
                <a:ln>
                  <a:noFill/>
                </a:ln>
                <a:solidFill>
                  <a:schemeClr val="tx1"/>
                </a:solidFill>
              </a:rPr>
              <a:t>ЦЕНТР  ТЕХНИЧЕСКИХ </a:t>
            </a:r>
            <a:br>
              <a:rPr lang="ru-RU" b="0" cap="none" dirty="0" smtClean="0">
                <a:ln>
                  <a:noFill/>
                </a:ln>
                <a:solidFill>
                  <a:schemeClr val="tx1"/>
                </a:solidFill>
              </a:rPr>
            </a:br>
            <a:r>
              <a:rPr lang="ru-RU" b="0" cap="none" dirty="0" smtClean="0">
                <a:ln>
                  <a:noFill/>
                </a:ln>
                <a:solidFill>
                  <a:schemeClr val="tx1"/>
                </a:solidFill>
              </a:rPr>
              <a:t>СРЕДСТВ ОБУЧЕНИЯ</a:t>
            </a:r>
            <a:br>
              <a:rPr lang="ru-RU" b="0" cap="none" dirty="0" smtClean="0">
                <a:ln>
                  <a:noFill/>
                </a:ln>
                <a:solidFill>
                  <a:schemeClr val="tx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0" cap="none" dirty="0" smtClean="0">
                <a:ln>
                  <a:noFill/>
                </a:ln>
                <a:solidFill>
                  <a:schemeClr val="tx1"/>
                </a:solidFill>
              </a:rPr>
              <a:t/>
            </a:r>
            <a:br>
              <a:rPr lang="ru-RU" b="0" cap="none" dirty="0" smtClean="0">
                <a:ln>
                  <a:noFill/>
                </a:ln>
                <a:solidFill>
                  <a:schemeClr val="tx1"/>
                </a:solidFill>
              </a:rPr>
            </a:br>
            <a:endParaRPr lang="ru-RU" dirty="0"/>
          </a:p>
        </p:txBody>
      </p:sp>
      <p:pic>
        <p:nvPicPr>
          <p:cNvPr id="6" name="Содержимое 5" descr="DSC0339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3482" y="1789907"/>
            <a:ext cx="4275060" cy="2404722"/>
          </a:xfrm>
        </p:spPr>
      </p:pic>
      <p:pic>
        <p:nvPicPr>
          <p:cNvPr id="7" name="Содержимое 6" descr="DSC0339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8555" y="4196557"/>
            <a:ext cx="4178702" cy="2350520"/>
          </a:xfrm>
        </p:spPr>
      </p:pic>
      <p:sp>
        <p:nvSpPr>
          <p:cNvPr id="5" name="Прямоугольник 4"/>
          <p:cNvSpPr/>
          <p:nvPr/>
        </p:nvSpPr>
        <p:spPr>
          <a:xfrm>
            <a:off x="1" y="12192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ТСО помогают улучшить и ускорить процесс обучения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1885407"/>
            <a:ext cx="4572000" cy="21605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ru-RU" b="1" dirty="0" smtClean="0"/>
              <a:t>В наше время невозможно представить обучение детей без компьютерных  технологий. Ноутбук, обучающие презентации, логопедические игры: «Мой первый диск. Читаем по слогам», «Весёлые игры для развития речи и слуха», «Развитие речи. Учимся говорить правильно», «Игры на </a:t>
            </a:r>
            <a:r>
              <a:rPr lang="ru-RU" b="1" dirty="0" err="1" smtClean="0"/>
              <a:t>лексико</a:t>
            </a:r>
            <a:r>
              <a:rPr lang="ru-RU" b="1" dirty="0" smtClean="0"/>
              <a:t> – грамматическое развитие речи».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</a:t>
            </a:r>
            <a:r>
              <a:rPr lang="ru-RU" sz="3600" b="1" cap="none" dirty="0" smtClean="0">
                <a:ln>
                  <a:noFill/>
                </a:ln>
                <a:solidFill>
                  <a:schemeClr val="tx1"/>
                </a:solidFill>
              </a:rPr>
              <a:t>Требования ФГОС к развивающей предметно-пространственной среде :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0327" y="1825624"/>
            <a:ext cx="7975023" cy="5032375"/>
          </a:xfrm>
        </p:spPr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800" b="1" dirty="0" smtClean="0"/>
              <a:t>Развивающая  предметно-пространственная  среда   логопедического кабинета:</a:t>
            </a:r>
          </a:p>
          <a:p>
            <a:pPr>
              <a:lnSpc>
                <a:spcPct val="80000"/>
              </a:lnSpc>
            </a:pPr>
            <a:r>
              <a:rPr lang="ru-RU" sz="1600" b="1" dirty="0" smtClean="0"/>
              <a:t>     1. Обеспечивает максимальную  реализацию   образовательного   потенциала     пространства кабинета в  соответствии  с   особенностями каждого возрастного  этапа,  с учётом особенностей и коррекции недостатков их развития.    </a:t>
            </a:r>
          </a:p>
          <a:p>
            <a:pPr>
              <a:lnSpc>
                <a:spcPct val="80000"/>
              </a:lnSpc>
            </a:pPr>
            <a:r>
              <a:rPr lang="ru-RU" sz="1600" b="1" dirty="0" smtClean="0"/>
              <a:t> 2.   Обеспечивает возможность общения и совместной деятельности детей  и логопеда.  </a:t>
            </a:r>
          </a:p>
          <a:p>
            <a:pPr>
              <a:lnSpc>
                <a:spcPct val="80000"/>
              </a:lnSpc>
            </a:pPr>
            <a:r>
              <a:rPr lang="ru-RU" sz="1600" b="1" dirty="0" smtClean="0"/>
              <a:t>   3.   Обеспечивает:     реализацию  программы коррекционного обучения;     учитывает возрастные особенности детей. </a:t>
            </a:r>
          </a:p>
          <a:p>
            <a:pPr>
              <a:lnSpc>
                <a:spcPct val="80000"/>
              </a:lnSpc>
            </a:pPr>
            <a:r>
              <a:rPr lang="ru-RU" sz="1600" b="1" dirty="0" smtClean="0"/>
              <a:t>4. Содержательно-насыщенная,    трансформируемая,        полифункциональная, вариативная, доступная и безопасная.   </a:t>
            </a:r>
          </a:p>
          <a:p>
            <a:pPr>
              <a:lnSpc>
                <a:spcPct val="80000"/>
              </a:lnSpc>
            </a:pPr>
            <a:r>
              <a:rPr lang="ru-RU" sz="1600" b="1" dirty="0" smtClean="0"/>
              <a:t>  1) Насыщенность среды  кабинета  соответствует возрастным возможностям детей и содержанию Программы.     Образовательное  пространство   оснащено     средствами обучения и  воспитания  (в  том  числе  техническими) в соответствии со спецификой Программы.     Организация образовательного пространства и разнообразие материалов обеспечивает:     игровую, познавательную, исследовательскую и творческую   активность всех воспитанников;     двигательную активность, в том  числе  развитие  крупной  и   мелкой моторики;     эмоциональное   благополучие   детей    во   взаимодействии с  предметно-пространственным окружением;     возможность самовыражения детей.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ДИАГНОСТИЧЕСКИЕ МАТЕРИАЛЫ</a:t>
            </a:r>
            <a:endParaRPr lang="ru-RU" dirty="0"/>
          </a:p>
        </p:txBody>
      </p:sp>
      <p:pic>
        <p:nvPicPr>
          <p:cNvPr id="5" name="Содержимое 4" descr="DSC0337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5599" y="2408011"/>
            <a:ext cx="5085643" cy="286067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17029" y="1092199"/>
            <a:ext cx="3323771" cy="5765801"/>
          </a:xfrm>
        </p:spPr>
        <p:txBody>
          <a:bodyPr/>
          <a:lstStyle/>
          <a:p>
            <a:r>
              <a:rPr lang="ru-RU" sz="1600" b="1" i="1" dirty="0" smtClean="0"/>
              <a:t>Диагностические материалы: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Обследование звукопроизношения </a:t>
            </a:r>
          </a:p>
          <a:p>
            <a:r>
              <a:rPr lang="ru-RU" sz="1600" dirty="0" smtClean="0"/>
              <a:t>Обследование понимания речи</a:t>
            </a:r>
          </a:p>
          <a:p>
            <a:r>
              <a:rPr lang="ru-RU" sz="1600" dirty="0" smtClean="0"/>
              <a:t> Обследование связной речи </a:t>
            </a:r>
          </a:p>
          <a:p>
            <a:r>
              <a:rPr lang="ru-RU" sz="1600" dirty="0" smtClean="0"/>
              <a:t>Обследование грамматического строя </a:t>
            </a:r>
          </a:p>
          <a:p>
            <a:r>
              <a:rPr lang="ru-RU" sz="1600" dirty="0" smtClean="0"/>
              <a:t>Состояние словаря </a:t>
            </a:r>
          </a:p>
          <a:p>
            <a:r>
              <a:rPr lang="ru-RU" sz="1600" dirty="0" smtClean="0"/>
              <a:t>Обследование Фонематического восприятия, фонематического анализа и синтеза, фонематических представлений </a:t>
            </a:r>
          </a:p>
          <a:p>
            <a:r>
              <a:rPr lang="ru-RU" sz="1600" dirty="0" smtClean="0"/>
              <a:t>Обследование слоговой структуры слова </a:t>
            </a:r>
          </a:p>
          <a:p>
            <a:r>
              <a:rPr lang="ru-RU" sz="1600" dirty="0" smtClean="0"/>
              <a:t>Счетный материал </a:t>
            </a:r>
          </a:p>
          <a:p>
            <a:r>
              <a:rPr lang="ru-RU" sz="1600" dirty="0" smtClean="0"/>
              <a:t>Разрезные картинки из 2 – 4 – 6 частей </a:t>
            </a:r>
          </a:p>
          <a:p>
            <a:r>
              <a:rPr lang="ru-RU" sz="1600" dirty="0" smtClean="0"/>
              <a:t>Картинки и тексты </a:t>
            </a:r>
          </a:p>
          <a:p>
            <a:r>
              <a:rPr lang="ru-RU" sz="1600" dirty="0" smtClean="0"/>
              <a:t>Методическая литература в электронном виде</a:t>
            </a:r>
            <a:endParaRPr lang="ru-RU" sz="1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cap="none" dirty="0" smtClean="0">
                <a:ln>
                  <a:noFill/>
                </a:ln>
                <a:solidFill>
                  <a:schemeClr val="tx1"/>
                </a:solidFill>
              </a:rPr>
              <a:t>ЦЕНТР  МЕТОДИЧЕСКОГО СОПРОВОЖДЕНИЯ</a:t>
            </a:r>
            <a:endParaRPr lang="ru-RU" dirty="0"/>
          </a:p>
        </p:txBody>
      </p:sp>
      <p:pic>
        <p:nvPicPr>
          <p:cNvPr id="5" name="Содержимое 4" descr="DSC0338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48648" y="1407884"/>
            <a:ext cx="7019693" cy="3396343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62857" y="4992915"/>
            <a:ext cx="8360229" cy="1567542"/>
          </a:xfrm>
        </p:spPr>
        <p:txBody>
          <a:bodyPr/>
          <a:lstStyle/>
          <a:p>
            <a:pPr algn="ctr">
              <a:buNone/>
            </a:pPr>
            <a:r>
              <a:rPr lang="ru-RU" sz="1600" b="1" dirty="0" smtClean="0"/>
              <a:t>Центр методического сопровождения представлен справочной и методической литературой, учебно-методическими планами по разделам коррекции и развития речи и пособиями, необходимыми для коррекционного процесса. Постоянное обновление оснащения кабинета делает для детей коррекционную логопедическую деятельность интересной, комфортной, эмоционально обогащенной и, конечно, развивающей.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cap="none" dirty="0" smtClean="0">
                <a:ln>
                  <a:noFill/>
                </a:ln>
                <a:solidFill>
                  <a:schemeClr val="tx1"/>
                </a:solidFill>
              </a:rPr>
              <a:t>ИНФОРМАЦИОНН</a:t>
            </a:r>
            <a:r>
              <a:rPr lang="ru-RU" b="0" cap="none" dirty="0" smtClean="0">
                <a:ln>
                  <a:noFill/>
                </a:ln>
                <a:solidFill>
                  <a:schemeClr val="tx1"/>
                </a:solidFill>
                <a:latin typeface="Arial" charset="0"/>
              </a:rPr>
              <a:t>ЫЙ ЦЕНТР.</a:t>
            </a:r>
            <a:endParaRPr lang="ru-RU" dirty="0"/>
          </a:p>
        </p:txBody>
      </p:sp>
      <p:pic>
        <p:nvPicPr>
          <p:cNvPr id="5" name="Содержимое 4" descr="DSC034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35858" y="1711325"/>
            <a:ext cx="4259942" cy="2396218"/>
          </a:xfrm>
        </p:spPr>
      </p:pic>
      <p:pic>
        <p:nvPicPr>
          <p:cNvPr id="6" name="Содержимое 5" descr="DSC0341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19170" y="1704975"/>
            <a:ext cx="4263573" cy="2398261"/>
          </a:xfrm>
        </p:spPr>
      </p:pic>
      <p:sp>
        <p:nvSpPr>
          <p:cNvPr id="7" name="Прямоугольник 6"/>
          <p:cNvSpPr/>
          <p:nvPr/>
        </p:nvSpPr>
        <p:spPr>
          <a:xfrm>
            <a:off x="609599" y="4644572"/>
            <a:ext cx="8084457" cy="1649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1600" b="1" dirty="0" smtClean="0"/>
              <a:t>Информационный центр находится в раздевалке логопедической группы.                          </a:t>
            </a:r>
            <a:r>
              <a:rPr lang="ru-RU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Здесь размещается:</a:t>
            </a:r>
            <a:br>
              <a:rPr lang="ru-RU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• Экран звукопроизношения детей</a:t>
            </a:r>
            <a:br>
              <a:rPr lang="ru-RU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• Консультации для родителей</a:t>
            </a:r>
            <a:br>
              <a:rPr lang="ru-RU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• Различные памятки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• Игровые задания на развитие речевой моторики, ручной умелости и прочее</a:t>
            </a:r>
            <a:endParaRPr lang="ru-RU" sz="16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3564" y="762001"/>
            <a:ext cx="7481454" cy="504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dirty="0" smtClean="0"/>
              <a:t> </a:t>
            </a:r>
            <a:r>
              <a:rPr lang="ru-RU" sz="1600" b="1" dirty="0" smtClean="0"/>
              <a:t>2)  </a:t>
            </a:r>
            <a:r>
              <a:rPr lang="ru-RU" sz="1600" b="1" dirty="0" err="1" smtClean="0"/>
              <a:t>Трансформируемость</a:t>
            </a:r>
            <a:r>
              <a:rPr lang="ru-RU" sz="1600" b="1" dirty="0" smtClean="0"/>
              <a:t>   пространства   предполагает     возможность изменений   предметно-пространственной   среды   в         зависимости от образовательной  ситуации,  в  том  числе  от  меняющихся     интересов и возможностей детей; 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sz="1600" b="1" dirty="0" smtClean="0"/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600" b="1" dirty="0" smtClean="0"/>
              <a:t>   3) </a:t>
            </a:r>
            <a:r>
              <a:rPr lang="ru-RU" sz="1600" b="1" dirty="0" err="1" smtClean="0"/>
              <a:t>Полифункциональность</a:t>
            </a:r>
            <a:r>
              <a:rPr lang="ru-RU" sz="1600" b="1" dirty="0" smtClean="0"/>
              <a:t> материалов предполагает:     возможность  разнообразного  использования  различных   составляющих предметной среды, например, детской мебели.     Наличие в кабинете полифункциональных   предметов,  в  том  числе природных материалов и пр., пригодных для использования в разных видах детской активности (в том числе  в  качестве  предметов-заместителей  в   детской игре). 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sz="1600" b="1" dirty="0" smtClean="0"/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600" b="1" dirty="0" smtClean="0"/>
              <a:t>   4) Вариативность среды предполагает:     наличие в кабинете различных пространств  (для   игры, конструирования,  и пр.), а также разнообразных материалов, игр, игрушек и оборудования, обеспечивающих свободный выбор детей;     периодическую  сменяемость  игрового  материала,  появление    новых предметов,  стимулирующих  игровую,  двигательную,       познавательную и исследовательскую активность детей. 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sz="1600" b="1" dirty="0" smtClean="0"/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600" b="1" dirty="0" smtClean="0"/>
              <a:t>   5) Доступность среды предполагает:     свободный  доступ  детей  к  играм,  игрушкам,  материалам,     пособиям, обеспечивающим все основные виды детской активности;     исправность и сохранность материалов и оборудования. 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600" b="1" dirty="0" smtClean="0"/>
              <a:t> 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600" b="1" dirty="0" smtClean="0"/>
              <a:t> 6)  Безопасность   среды     предполагает соответствие всех её элементов требованиям по обеспечению  надёжности   и безопасности их использования.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136071" y="1773381"/>
            <a:ext cx="6858001" cy="2322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/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Логопедический кабинет представляет собой творческую лабораторию, поделенную на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функциональные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центры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 ИНДИВИДУАЛЬНОЙ КОРРЕКЦИИ РЕЧИ</a:t>
            </a:r>
            <a:endParaRPr lang="ru-RU" dirty="0"/>
          </a:p>
        </p:txBody>
      </p:sp>
      <p:pic>
        <p:nvPicPr>
          <p:cNvPr id="5" name="Содержимое 4" descr="DSC0336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40003" y="1600200"/>
            <a:ext cx="3872993" cy="452596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571" y="1600200"/>
            <a:ext cx="4042229" cy="4800600"/>
          </a:xfrm>
        </p:spPr>
        <p:txBody>
          <a:bodyPr/>
          <a:lstStyle/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1600" b="1" dirty="0" smtClean="0"/>
              <a:t>        В ней находятся:</a:t>
            </a:r>
          </a:p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1600" b="1" dirty="0" smtClean="0"/>
              <a:t>        Зеркало, стол – на котором изображены мальчик и девочка, с помощью которых очень удобно автоматизировать, дифференцировать поставленные звуки в слогах, словах и предложениях. Между  ними располагается картинка «зонтик», который используется для определения звонкости согласных звуков и умения отличать  твёрдые согласные звуки от мягких.  В  нижней части стола расположены небольшие квадратики для помощи в формировании слоговой структуры слова, деления слов на слоги. Чуть выше расположена схема для определения места звука в слове. Дидактическая   игрушка «Лягушка -  </a:t>
            </a:r>
            <a:r>
              <a:rPr lang="ru-RU" sz="1600" b="1" dirty="0" err="1" smtClean="0"/>
              <a:t>говорушка</a:t>
            </a:r>
            <a:r>
              <a:rPr lang="ru-RU" sz="1600" b="1" dirty="0" smtClean="0"/>
              <a:t>», комплексы артикуляционных упражнений, </a:t>
            </a:r>
          </a:p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1600" b="1" dirty="0" smtClean="0"/>
              <a:t>        логопедические зонды, палочки, салфетки.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Литература, картинный материал на автоматизацию и дифференциацию звуков,</a:t>
            </a:r>
            <a:endParaRPr lang="ru-RU" sz="2800" dirty="0"/>
          </a:p>
        </p:txBody>
      </p:sp>
      <p:pic>
        <p:nvPicPr>
          <p:cNvPr id="6" name="Содержимое 5" descr="DSC033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0209" y="1600200"/>
            <a:ext cx="7403581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33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67763" y="1279147"/>
            <a:ext cx="8084351" cy="414919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0329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98727" y="230867"/>
            <a:ext cx="5550102" cy="3121933"/>
          </a:xfrm>
        </p:spPr>
      </p:pic>
      <p:pic>
        <p:nvPicPr>
          <p:cNvPr id="6" name="Содержимое 5" descr="DSC0329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149201" y="3451906"/>
            <a:ext cx="5552115" cy="312306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 РАЗВИТИЯ</a:t>
            </a:r>
            <a:br>
              <a:rPr lang="ru-RU" dirty="0" smtClean="0"/>
            </a:br>
            <a:r>
              <a:rPr lang="ru-RU" dirty="0" smtClean="0"/>
              <a:t>РЕЧЕВОГО ДЫХАНИЯ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2515" y="5602515"/>
            <a:ext cx="8621485" cy="1031648"/>
          </a:xfrm>
        </p:spPr>
        <p:txBody>
          <a:bodyPr/>
          <a:lstStyle/>
          <a:p>
            <a:pPr algn="ctr" eaLnBrk="0" hangingPunct="0"/>
            <a:r>
              <a:rPr lang="ru-RU" sz="1600" b="1" dirty="0" smtClean="0"/>
              <a:t>Включает в себя соломинки для коктейля, вертушки, поющие пузырёчки, язычки-гудки, легкие игрушки (тучки , дерево, месяц, « сдуй бабочку с цветка», лягушка),игра «Колобок»,  мыльные пузыри, картотеки дыхательных упражнений. </a:t>
            </a:r>
          </a:p>
          <a:p>
            <a:endParaRPr lang="ru-RU" dirty="0"/>
          </a:p>
        </p:txBody>
      </p:sp>
      <p:pic>
        <p:nvPicPr>
          <p:cNvPr id="7" name="Содержимое 6" descr="DSC0330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55693" y="1479096"/>
            <a:ext cx="6264308" cy="3934731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6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67</Template>
  <TotalTime>278</TotalTime>
  <Words>799</Words>
  <Application>Microsoft Office PowerPoint</Application>
  <PresentationFormat>Экран (4:3)</PresentationFormat>
  <Paragraphs>81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67</vt:lpstr>
      <vt:lpstr>МБДОУ № 34 «Колокольчик»  Организация развивающей  предметно - пространственной среды  логопедического кабинета  в условиях реализации ФГОС</vt:lpstr>
      <vt:lpstr>  Требования ФГОС к развивающей предметно-пространственной среде :</vt:lpstr>
      <vt:lpstr>Слайд 3</vt:lpstr>
      <vt:lpstr>Слайд 4</vt:lpstr>
      <vt:lpstr>ЦЕНТР ИНДИВИДУАЛЬНОЙ КОРРЕКЦИИ РЕЧИ</vt:lpstr>
      <vt:lpstr>Литература, картинный материал на автоматизацию и дифференциацию звуков,</vt:lpstr>
      <vt:lpstr>Слайд 7</vt:lpstr>
      <vt:lpstr>Слайд 8</vt:lpstr>
      <vt:lpstr>ЦЕНТР РАЗВИТИЯ РЕЧЕВОГО ДЫХАНИЯ</vt:lpstr>
      <vt:lpstr> ЦЕНТР  РАЗВИТИЯ   МЕЛКОЙ МОТОРИКИ</vt:lpstr>
      <vt:lpstr>Слайд 11</vt:lpstr>
      <vt:lpstr>Слайд 12</vt:lpstr>
      <vt:lpstr>ЦЕНТР РАЗВИТИЯ МЕЛКОЙ МОТОРИКИ В ГРУППЕ</vt:lpstr>
      <vt:lpstr> Центр развития фонематического слуха и звукового анализа и синтеза .</vt:lpstr>
      <vt:lpstr>Центр обучения грамоте.</vt:lpstr>
      <vt:lpstr>Слайд 16</vt:lpstr>
      <vt:lpstr>Слайд 17</vt:lpstr>
      <vt:lpstr>ЦЕНТР РАЗВИТИЯ ЛЕКСИКО- ГРАММАТИЧЕСКОЙ СТОРОНЫ РЕЧИ</vt:lpstr>
      <vt:lpstr>   ЦЕНТР  ТЕХНИЧЕСКИХ  СРЕДСТВ ОБУЧЕНИЯ   </vt:lpstr>
      <vt:lpstr>ДИАГНОСТИЧЕСКИЕ МАТЕРИАЛЫ</vt:lpstr>
      <vt:lpstr>ЦЕНТР  МЕТОДИЧЕСКОГО СОПРОВОЖДЕНИЯ</vt:lpstr>
      <vt:lpstr>ИНФОРМАЦИОННЫЙ ЦЕНТР.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Dmytro</dc:creator>
  <cp:lastModifiedBy>Olga Matveeva</cp:lastModifiedBy>
  <cp:revision>32</cp:revision>
  <dcterms:created xsi:type="dcterms:W3CDTF">2015-10-22T11:50:06Z</dcterms:created>
  <dcterms:modified xsi:type="dcterms:W3CDTF">2017-01-25T07:04:08Z</dcterms:modified>
</cp:coreProperties>
</file>