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handoutMasterIdLst>
    <p:handoutMasterId r:id="rId13"/>
  </p:handoutMasterIdLst>
  <p:sldIdLst>
    <p:sldId id="283" r:id="rId2"/>
    <p:sldId id="285" r:id="rId3"/>
    <p:sldId id="274" r:id="rId4"/>
    <p:sldId id="287" r:id="rId5"/>
    <p:sldId id="288" r:id="rId6"/>
    <p:sldId id="289" r:id="rId7"/>
    <p:sldId id="291" r:id="rId8"/>
    <p:sldId id="286" r:id="rId9"/>
    <p:sldId id="294" r:id="rId10"/>
    <p:sldId id="29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87" autoAdjust="0"/>
    <p:restoredTop sz="99088" autoAdjust="0"/>
  </p:normalViewPr>
  <p:slideViewPr>
    <p:cSldViewPr>
      <p:cViewPr varScale="1">
        <p:scale>
          <a:sx n="82" d="100"/>
          <a:sy n="82" d="100"/>
        </p:scale>
        <p:origin x="-8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16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E4D9F-0F19-4FD2-8A64-002902DDF3E6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325D42-2210-4F0C-9AF9-7509E7D7ABA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1F6BF-92CF-48C6-95A9-0663D0459DAC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0AED62-3777-4EFE-AF75-22F78F370D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0BBE258-E300-4090-AC73-C0D72F329EFF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E8413BC-892F-4865-9F3A-0EBF96D2FE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BE258-E300-4090-AC73-C0D72F329EFF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8413BC-892F-4865-9F3A-0EBF96D2FE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BE258-E300-4090-AC73-C0D72F329EFF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8413BC-892F-4865-9F3A-0EBF96D2FE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BE258-E300-4090-AC73-C0D72F329EFF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8413BC-892F-4865-9F3A-0EBF96D2FE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BE258-E300-4090-AC73-C0D72F329EFF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8413BC-892F-4865-9F3A-0EBF96D2FE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BE258-E300-4090-AC73-C0D72F329EFF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8413BC-892F-4865-9F3A-0EBF96D2FE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BE258-E300-4090-AC73-C0D72F329EFF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8413BC-892F-4865-9F3A-0EBF96D2FE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BE258-E300-4090-AC73-C0D72F329EFF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8413BC-892F-4865-9F3A-0EBF96D2FE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BBE258-E300-4090-AC73-C0D72F329EFF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8413BC-892F-4865-9F3A-0EBF96D2FE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0BBE258-E300-4090-AC73-C0D72F329EFF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8413BC-892F-4865-9F3A-0EBF96D2FE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0BBE258-E300-4090-AC73-C0D72F329EFF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E8413BC-892F-4865-9F3A-0EBF96D2FE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0BBE258-E300-4090-AC73-C0D72F329EFF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E8413BC-892F-4865-9F3A-0EBF96D2FE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Дом\Рабочий стол\анимация\102761655_dobropozhalovat2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060848"/>
            <a:ext cx="7992888" cy="194421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Documents and Settings\Дом\Рабочий стол\анимация\58b053c805beeea9e04dde1724076741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313725"/>
            <a:ext cx="7676667" cy="2396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240369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b="1" dirty="0" smtClean="0">
                <a:solidFill>
                  <a:schemeClr val="accent1"/>
                </a:solidFill>
                <a:latin typeface="Times New Roman" pitchFamily="18" charset="0"/>
              </a:rPr>
              <a:t>Дифференциация звуков в речи детей на </a:t>
            </a:r>
            <a:r>
              <a:rPr lang="ru-RU" sz="5300" b="1" dirty="0" smtClean="0">
                <a:solidFill>
                  <a:schemeClr val="accent1"/>
                </a:solidFill>
                <a:latin typeface="Times New Roman" pitchFamily="18" charset="0"/>
              </a:rPr>
              <a:t>логопедических</a:t>
            </a:r>
            <a:r>
              <a:rPr lang="ru-RU" sz="4900" b="1" dirty="0" smtClean="0">
                <a:solidFill>
                  <a:schemeClr val="accent1"/>
                </a:solidFill>
                <a:latin typeface="Times New Roman" pitchFamily="18" charset="0"/>
              </a:rPr>
              <a:t> занятиях</a:t>
            </a: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</a:rPr>
              <a:t/>
            </a:r>
            <a:br>
              <a:rPr lang="ru-RU" b="1" dirty="0" smtClean="0">
                <a:solidFill>
                  <a:schemeClr val="accent1"/>
                </a:solidFill>
                <a:latin typeface="Times New Roman" pitchFamily="18" charset="0"/>
              </a:rPr>
            </a:br>
            <a:endParaRPr lang="ru-RU" b="1" dirty="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Учитель-логопед </a:t>
            </a:r>
            <a:r>
              <a:rPr lang="ru-RU" b="1" i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Столповская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 М.С. </a:t>
            </a:r>
          </a:p>
          <a:p>
            <a:pPr algn="ctr"/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МБДОУ «Центр развития ребенка – детский сад № 103» г.Воронеж</a:t>
            </a:r>
          </a:p>
          <a:p>
            <a:pPr algn="ctr"/>
            <a:endParaRPr lang="ru-RU" b="1" i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        Правильная речь имеет важное значение для развития ребенка. Дети, не умеющие различать и выделять звуки на слух, затрудняются в овладении грамотой.</a:t>
            </a:r>
          </a:p>
          <a:p>
            <a:pPr>
              <a:buNone/>
            </a:pPr>
            <a:r>
              <a:rPr lang="ru-RU" sz="6200" smtClean="0">
                <a:latin typeface="Times New Roman" pitchFamily="18" charset="0"/>
                <a:cs typeface="Times New Roman" pitchFamily="18" charset="0"/>
              </a:rPr>
              <a:t>         Значит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, важнейшей предпосылкой успешного обучения грамоте является умение слышать отдельные звуки в слове, отделять от рядом стоящих, отличать один звук от другого по акустическим признакам и анализировать весь звуковой состав слова.</a:t>
            </a:r>
          </a:p>
          <a:p>
            <a:pPr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         Работать по дифференциации звуков следует в следующих </a:t>
            </a:r>
            <a:r>
              <a:rPr lang="ru-RU" sz="6200" b="1" dirty="0" smtClean="0">
                <a:latin typeface="Times New Roman" pitchFamily="18" charset="0"/>
                <a:cs typeface="Times New Roman" pitchFamily="18" charset="0"/>
              </a:rPr>
              <a:t>направлениях: 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развивать слуховую дифференциацию, закреплять произносительную дифференциацию, формировать фонематический анализ и синтез.   </a:t>
            </a:r>
          </a:p>
          <a:p>
            <a:pPr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         Очень важно дифференцировать фонетически близкие звуки: твердые и мягкие, звонкие и глухие, свистящие и шипящие, аффрикаты и звуки, входящие в их состав. Дифференцировать звуки следует в следующей последовательности: Б - П, Д - Т, Г - К, З - С, Ж - Ш, С - Ш, З - Ж, Ц - С, Ч - Т, Ч - Щ.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>
              <a:latin typeface="Times New Roman" pitchFamily="18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Основные направления работы</a:t>
            </a:r>
            <a:endParaRPr lang="ru-RU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Логопедическая работа по дифференциации смешиваемых звуков включает два этапа: </a:t>
            </a:r>
          </a:p>
          <a:p>
            <a:pPr>
              <a:buNone/>
            </a:pP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  1) 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предварительный этап работы над каждым из смешиваемых звуков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  2) 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этап слуховой и произносительной дифференциации смешиваемых звуков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На первом этапе последовательно уточняется произносительный и слуховой образ каждого из смешиваемых звуков.</a:t>
            </a:r>
          </a:p>
          <a:p>
            <a:pPr>
              <a:buNone/>
            </a:pP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       Работа проводится по следующему плану:</a:t>
            </a:r>
          </a:p>
          <a:p>
            <a:pPr>
              <a:buNone/>
            </a:pP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           1. Уточнение артикуляции звука с опорой на зрительное, слуховое, тактильное восприятие, кинестетические ощущения. Например, при уточнении правильной артикуляции звука с необходимо обратить внимание на его произнесение: губы растянуты как бы в улыбке, кончик языка находится за нижними зубами. С помощью тактильного ощущения уточняется, что при произнесении этого звука образуется узкая холодная струя воздуха, голосовые складки не дрожат. Сравнивается звучание звука со свистом ветра.</a:t>
            </a:r>
          </a:p>
          <a:p>
            <a:pPr>
              <a:buNone/>
            </a:pP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     2. Выделение звука на фоне слога. Дети учатся выделять звук из слога на слух и в произношении, различать слоги с заданным звуком и без него. Например, логопед называет слоги, включающие заданный звук и не имеющие его. Дети должны поднять кружок или букву, хлопнуть в ладоши, если в слоге слышится заданный звук.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  <a:cs typeface="Times New Roman" pitchFamily="18" charset="0"/>
              </a:rPr>
              <a:t>Этапы работы по дифференциации звуков</a:t>
            </a:r>
            <a:endParaRPr lang="ru-RU" b="1" dirty="0">
              <a:solidFill>
                <a:schemeClr val="accent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       </a:t>
            </a:r>
          </a:p>
          <a:p>
            <a:pPr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3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Формирование умения определять наличие звука в слове. Логопед предлагает слова, включающие данный звук и не имеющие его.    Исключаются слова со звуками, сходными акустически и смешиваемыми в произношении. Изучаемый звук необходимо связать с соответствующей буквой. Впервые буква вводится только после узнавания звука в различном звуковом окружении. В этом случае буква связывается не только с изолированно произнесенным звуком, но и с фонемой, которая обобщает различные варианты данного звука, зависящей от положения его в слове. Таким образом, исключается механическая связь буквы и изолированно произнесенного звука, что может служить дополнительной трудностью при овладении слитным чтением слогов и слов, а также правильным воспроизведением структуры слова на письме.</a:t>
            </a:r>
            <a:br>
              <a:rPr lang="ru-RU" sz="3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Для определения звука в слове можно предложить детям следующие задания: поднять букву на заданный звук; отобрать картинки, в названии которых имеется заданный звук; подобрать к заданной букве картинки, в названии которых имеется соответствующий звук; придумать слова на заданный звук.</a:t>
            </a:r>
          </a:p>
          <a:p>
            <a:pPr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4. Определение места звука в слове: в начале, в середине, в конце слова, после какого звука, перед каким звуком.</a:t>
            </a:r>
          </a:p>
          <a:p>
            <a:pPr>
              <a:buNone/>
            </a:pPr>
            <a:r>
              <a:rPr lang="ru-RU" sz="340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3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5. Выделение слова с данным звуком из предложения.</a:t>
            </a:r>
          </a:p>
          <a:p>
            <a:pPr>
              <a:buNone/>
            </a:pP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По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 данному плану отрабатывается каждый из смешиваемых звуков.</a:t>
            </a:r>
          </a:p>
          <a:p>
            <a:endParaRPr lang="ru-RU" sz="3400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  <a:cs typeface="Times New Roman" pitchFamily="18" charset="0"/>
              </a:rPr>
              <a:t>Этапы работы по дифференциации звуков (1 этап)</a:t>
            </a:r>
            <a:endParaRPr lang="ru-RU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На втором этапе проводится сопоставление конкретных смешиваемых звуков в произносительном и слуховом плане. Дифференциация звуков проводится в той же последовательности, что и работа по уточнению слуховой и произносительной характеристики каждого звука, но в силу того, что основная цель этого этапа — различение звуков, речевой материал должен включать слова со смешиваемыми звуками. </a:t>
            </a:r>
          </a:p>
          <a:p>
            <a:pPr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          Используются задания с известными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чистоговорками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и поэтическими произведениями – диалогами и стихами, которые насыщены изучаемыми звуками, занимательны и доступны, и, кроме того, многообразны по интонационным характеристикам (вопросительным и восклицательным).</a:t>
            </a:r>
          </a:p>
          <a:p>
            <a:pPr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          Задания на составление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чистоговорок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и стихов способствуют развитию ритма, чувства созвучия, рифмы. Дети обычно с увлечением воспринимают просьбу логопеда сочинить или исправить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чистоговорки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или стихи, которые почему-то не получаются у персонажей сюжета. Сначала они подсказывают отдельные слова и рифмы, а затем – целые фразы. </a:t>
            </a:r>
          </a:p>
          <a:p>
            <a:pPr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  <a:cs typeface="Times New Roman" pitchFamily="18" charset="0"/>
              </a:rPr>
              <a:t>Этапы работы по дифференциации звуков (2 этап)</a:t>
            </a:r>
            <a:endParaRPr lang="ru-RU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    На этапе дифференциации звуков большое место отводится развитию фонематического анализа и синтеза. 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Языковой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анализ и синтез – это сложная мыслительная работа, которая ведётся на каждом занятии. 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Задания вводятся в разные части занятия – там, где это вызовет наибольший интерес у детей.</a:t>
            </a:r>
          </a:p>
          <a:p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     При формировании сложных форм фонематического анализа необходимо учитывать, что всякое умственное действие проходит определённые этапы формирования, основными из которых являются следующие: освоение действия с опорой на материализацию, в плане громкой речи, перенос его в умственный план (по П. Я. Гальперину)</a:t>
            </a:r>
          </a:p>
          <a:p>
            <a:pPr>
              <a:buNone/>
            </a:pP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     I этап – формирование фонематического анализа и синтеза с опорой на вспомогательные средства и действия. Первоначальная работа проводится с опорой на вспомогательные средства: графическую схему слова и фишки. По мере выделения звуков ребёнок заполняет схему фишками. Действие, которое осуществляет ученик, представляет собой практическое действие по моделированию последовательности звуков в слове.</a:t>
            </a:r>
          </a:p>
          <a:p>
            <a:pPr>
              <a:buNone/>
            </a:pP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этап – формирование действия звукового анализа в речевом плане. Исключается опора на материализацию действия, формирование фонематического анализа переводится в речевой план., определяются первый, второй, третий и т. д. звуки в слове, уточняется их количество.</a:t>
            </a:r>
          </a:p>
          <a:p>
            <a:pPr>
              <a:buNone/>
            </a:pP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III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этап – формирование действия фонематического анализа в умственном плане. Дети определяют количество и последовательность звуков, не называя слова и непосредственно на слух не воспринимая его, т. е. на основе представлений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Развитие фонематического анализа и синтеза</a:t>
            </a:r>
            <a:endParaRPr lang="ru-RU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 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Дифференциация звуков в изолированном звучании</a:t>
            </a:r>
          </a:p>
          <a:p>
            <a:pPr>
              <a:buFont typeface="Wingdings" pitchFamily="2" charset="2"/>
              <a:buChar char="§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Дифференциация звуков в прямых слогах</a:t>
            </a:r>
          </a:p>
          <a:p>
            <a:pPr>
              <a:buFont typeface="Wingdings" pitchFamily="2" charset="2"/>
              <a:buChar char="§"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Дифференциация звуков в обратных слогах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>
              <a:buFont typeface="Wingdings" pitchFamily="2" charset="2"/>
              <a:buChar char="§"/>
            </a:pPr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Дифференциация звуков в интервокальных слогах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</a:p>
          <a:p>
            <a:pPr>
              <a:buFont typeface="Wingdings" pitchFamily="2" charset="2"/>
              <a:buChar char="§"/>
            </a:pPr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Дифференциация звуков в закрытых слогах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>
              <a:buFont typeface="Wingdings" pitchFamily="2" charset="2"/>
              <a:buChar char="§"/>
            </a:pPr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Дифференциация звуков  в прямых слогах со                      стечением согласных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</a:p>
          <a:p>
            <a:pPr>
              <a:buFont typeface="Wingdings" pitchFamily="2" charset="2"/>
              <a:buChar char="§"/>
            </a:pPr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Дифференциация звуков в обратных 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слогах со    стечением согласных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Font typeface="Wingdings" pitchFamily="2" charset="2"/>
              <a:buChar char="§"/>
            </a:pPr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Дифференциация звуков в словах, где звуки в начале слова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      </a:t>
            </a:r>
          </a:p>
          <a:p>
            <a:pPr>
              <a:buFont typeface="Wingdings" pitchFamily="2" charset="2"/>
              <a:buChar char="§"/>
            </a:pPr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Дифференциация звуков в словах, где звуки в середине 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слова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>
              <a:buFont typeface="Wingdings" pitchFamily="2" charset="2"/>
              <a:buChar char="§"/>
            </a:pPr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Дифференциация звуков в словах, где звуки в конце  слова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>
              <a:buFont typeface="Wingdings" pitchFamily="2" charset="2"/>
              <a:buChar char="§"/>
            </a:pPr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Дифференциация звуков в словах, где звуки в одном  слове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Дифференциация звуков в словосочетаниях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Font typeface="Wingdings" pitchFamily="2" charset="2"/>
              <a:buChar char="§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Дифференциация звуков в предложениях из 3 слов</a:t>
            </a:r>
          </a:p>
          <a:p>
            <a:pPr>
              <a:buFont typeface="Wingdings" pitchFamily="2" charset="2"/>
              <a:buChar char="§"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Дифференциация звуков в предложениях из 4 слов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Font typeface="Wingdings" pitchFamily="2" charset="2"/>
              <a:buChar char="§"/>
            </a:pPr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Дифференциация звуков в предложениях из 5 слов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</a:p>
          <a:p>
            <a:pPr>
              <a:buFont typeface="Wingdings" pitchFamily="2" charset="2"/>
              <a:buChar char="§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Дифференциация звуков в предложениях из 6 слов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>
              <a:buFont typeface="Wingdings" pitchFamily="2" charset="2"/>
              <a:buChar char="§"/>
            </a:pPr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Дифференциация звуков в предложениях из 7 слов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 lvl="0">
              <a:buFont typeface="Wingdings" pitchFamily="2" charset="2"/>
              <a:buChar char="§"/>
            </a:pPr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Дифференциация звуков в </a:t>
            </a:r>
            <a:r>
              <a:rPr lang="ru-RU" sz="4800" u="sng" dirty="0" err="1" smtClean="0">
                <a:latin typeface="Times New Roman" pitchFamily="18" charset="0"/>
                <a:cs typeface="Times New Roman" pitchFamily="18" charset="0"/>
              </a:rPr>
              <a:t>чистоговорках</a:t>
            </a:r>
            <a:endParaRPr lang="ru-RU" sz="4800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Дифференциация звуков во фразах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                    </a:t>
            </a:r>
          </a:p>
          <a:p>
            <a:pPr>
              <a:buFont typeface="Wingdings" pitchFamily="2" charset="2"/>
              <a:buChar char="§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Дифференциация звуков в пословицах и поговорках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</a:p>
          <a:p>
            <a:pPr lvl="0">
              <a:buFont typeface="Wingdings" pitchFamily="2" charset="2"/>
              <a:buChar char="§"/>
            </a:pPr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Дифференциация звуков в стихах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Font typeface="Wingdings" pitchFamily="2" charset="2"/>
              <a:buChar char="§"/>
            </a:pPr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Дифференциация звуков в текстах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Font typeface="Wingdings" pitchFamily="2" charset="2"/>
              <a:buChar char="§"/>
            </a:pPr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Дифференциация звуков в скороговорках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Последовательность дифференциации  звуков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   Для профилактики </a:t>
            </a:r>
            <a:r>
              <a:rPr lang="ru-RU" dirty="0" err="1" smtClean="0"/>
              <a:t>дислексии</a:t>
            </a:r>
            <a:r>
              <a:rPr lang="ru-RU" dirty="0" smtClean="0"/>
              <a:t> и </a:t>
            </a:r>
            <a:r>
              <a:rPr lang="ru-RU" dirty="0" err="1" smtClean="0"/>
              <a:t>дисграфии</a:t>
            </a:r>
            <a:r>
              <a:rPr lang="ru-RU" dirty="0" smtClean="0"/>
              <a:t> каждый из звуков в процессе работы соотносится с определённой буквой.</a:t>
            </a:r>
          </a:p>
          <a:p>
            <a:pPr>
              <a:buNone/>
            </a:pPr>
            <a:r>
              <a:rPr lang="ru-RU" dirty="0" smtClean="0"/>
              <a:t>        Кроме этого, каждая буква принимает какой-то конкретный образ, чтобы у ребенка возникали не только слуховые, но и зрительные ассоциации.</a:t>
            </a:r>
          </a:p>
          <a:p>
            <a:pPr>
              <a:buNone/>
            </a:pPr>
            <a:r>
              <a:rPr lang="ru-RU" dirty="0" smtClean="0"/>
              <a:t>        Таким образом, на каждом этапе коррекционной работы по формированию правильного звукопроизношения параллельно проводится работа по дифференциации звуков. Именно работа по дифференциации звуков речи способствует формированию у ребёнка умений и навыков безошибочного употребления ранее дефектных звуков в любых ситуациях речевого общения.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Итог работы</a:t>
            </a:r>
            <a:endParaRPr lang="ru-RU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710</TotalTime>
  <Words>255</Words>
  <Application>Microsoft Office PowerPoint</Application>
  <PresentationFormat>Экран (4:3)</PresentationFormat>
  <Paragraphs>96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Слайд 1</vt:lpstr>
      <vt:lpstr>Дифференциация звуков в речи детей на логопедических занятиях </vt:lpstr>
      <vt:lpstr>Основные направления работы</vt:lpstr>
      <vt:lpstr>Этапы работы по дифференциации звуков</vt:lpstr>
      <vt:lpstr>Этапы работы по дифференциации звуков (1 этап)</vt:lpstr>
      <vt:lpstr>Этапы работы по дифференциации звуков (2 этап)</vt:lpstr>
      <vt:lpstr>Развитие фонематического анализа и синтеза</vt:lpstr>
      <vt:lpstr>Последовательность дифференциации  звуков </vt:lpstr>
      <vt:lpstr>Итог работы</vt:lpstr>
      <vt:lpstr>Слайд 10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Бал у Белоснежки</dc:title>
  <dc:creator>Дом</dc:creator>
  <cp:lastModifiedBy>Дом</cp:lastModifiedBy>
  <cp:revision>98</cp:revision>
  <dcterms:created xsi:type="dcterms:W3CDTF">2015-10-15T09:41:31Z</dcterms:created>
  <dcterms:modified xsi:type="dcterms:W3CDTF">2017-12-02T22:02:32Z</dcterms:modified>
</cp:coreProperties>
</file>