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285" r:id="rId3"/>
    <p:sldId id="298" r:id="rId4"/>
    <p:sldId id="299" r:id="rId5"/>
    <p:sldId id="297" r:id="rId6"/>
    <p:sldId id="300" r:id="rId7"/>
    <p:sldId id="284" r:id="rId8"/>
    <p:sldId id="256" r:id="rId9"/>
    <p:sldId id="257" r:id="rId10"/>
    <p:sldId id="263" r:id="rId11"/>
    <p:sldId id="296" r:id="rId12"/>
    <p:sldId id="262" r:id="rId13"/>
    <p:sldId id="264" r:id="rId14"/>
    <p:sldId id="272" r:id="rId15"/>
    <p:sldId id="301" r:id="rId16"/>
    <p:sldId id="282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9088" autoAdjust="0"/>
  </p:normalViewPr>
  <p:slideViewPr>
    <p:cSldViewPr>
      <p:cViewPr varScale="1">
        <p:scale>
          <a:sx n="83" d="100"/>
          <a:sy n="83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E4D9F-0F19-4FD2-8A64-002902DDF3E6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25D42-2210-4F0C-9AF9-7509E7D7A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1F6BF-92CF-48C6-95A9-0663D0459DA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ED62-3777-4EFE-AF75-22F78F37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ED62-3777-4EFE-AF75-22F78F370D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E258-E300-4090-AC73-C0D72F329EF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13BC-892F-4865-9F3A-0EBF96D2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анимация\917414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33613"/>
            <a:ext cx="7143750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Один, два, три, четыре, пять - будем слово выбирать!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9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дифференциация звуков [Р] - [Л], </a:t>
            </a:r>
            <a:b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совершенствование речевой моторики; </a:t>
            </a:r>
            <a:b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 с Ладою играли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картинки выбирали.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 брал со звуком [ Р ],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а Лада - там где [ Л ]: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рак, ракета и ведро,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лак, лошадка и дупло,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белка, лайка и баран,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кенгуру и барабан,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рамка, радуга, кровать - </a:t>
            </a:r>
            <a:b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 им выбирать. 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Задание: детям предложить изображения Ромы и Лады и предметные картинки, согласно тексту. </a:t>
            </a:r>
            <a:br>
              <a:rPr lang="ru-RU" sz="33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/>
          </a:p>
        </p:txBody>
      </p:sp>
      <p:pic>
        <p:nvPicPr>
          <p:cNvPr id="1026" name="Picture 2" descr="C:\Documents and Settings\Дом\Рабочий стол\5e8dd58436c3 (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628800"/>
            <a:ext cx="5175575" cy="36003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Раз, два, три, четыре, пять - будем слово выбирать! (продолжение)</a:t>
            </a:r>
            <a:endParaRPr lang="ru-RU" dirty="0"/>
          </a:p>
        </p:txBody>
      </p:sp>
      <p:pic>
        <p:nvPicPr>
          <p:cNvPr id="7" name="Picture 26" descr="https://im3-tub-ru.yandex.net/i?id=f744003b15ea0d8bfb1022e163207afe&amp;n=33&amp;h=190&amp;w=2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620" y="3645024"/>
            <a:ext cx="1459516" cy="1123032"/>
          </a:xfrm>
          <a:prstGeom prst="rect">
            <a:avLst/>
          </a:prstGeom>
          <a:noFill/>
        </p:spPr>
      </p:pic>
      <p:pic>
        <p:nvPicPr>
          <p:cNvPr id="8" name="Picture 8" descr="http://stolicadetstva.com/encyclopedia/images/txt/raduga_dug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86435" y="1891708"/>
            <a:ext cx="1681307" cy="1249260"/>
          </a:xfrm>
          <a:prstGeom prst="rect">
            <a:avLst/>
          </a:prstGeom>
          <a:noFill/>
        </p:spPr>
      </p:pic>
      <p:pic>
        <p:nvPicPr>
          <p:cNvPr id="9" name="Picture 7" descr="C:\Documents and Settings\Дом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3254" flipH="1">
            <a:off x="6605879" y="2914581"/>
            <a:ext cx="2055784" cy="1389476"/>
          </a:xfrm>
          <a:prstGeom prst="rect">
            <a:avLst/>
          </a:prstGeom>
          <a:noFill/>
        </p:spPr>
      </p:pic>
      <p:pic>
        <p:nvPicPr>
          <p:cNvPr id="10" name="Picture 11" descr="C:\Documents and Settings\Дом\Рабочий стол\the_mitten_mural_hollow_tree_middle_coloring_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23520" y="4869160"/>
            <a:ext cx="792089" cy="1656184"/>
          </a:xfrm>
          <a:prstGeom prst="rect">
            <a:avLst/>
          </a:prstGeom>
          <a:noFill/>
        </p:spPr>
      </p:pic>
      <p:pic>
        <p:nvPicPr>
          <p:cNvPr id="11" name="Picture 21" descr="C:\Documents and Settings\Дом\Рабочий стол\4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539552" y="3140968"/>
            <a:ext cx="1512168" cy="1368152"/>
          </a:xfrm>
          <a:prstGeom prst="rect">
            <a:avLst/>
          </a:prstGeom>
          <a:noFill/>
        </p:spPr>
      </p:pic>
      <p:pic>
        <p:nvPicPr>
          <p:cNvPr id="12" name="Picture 8" descr="C:\Documents and Settings\Дом\Рабочий стол\01_2030-640x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 flipV="1">
            <a:off x="5292080" y="4869160"/>
            <a:ext cx="1800201" cy="1512169"/>
          </a:xfrm>
          <a:prstGeom prst="rect">
            <a:avLst/>
          </a:prstGeom>
          <a:noFill/>
        </p:spPr>
      </p:pic>
      <p:pic>
        <p:nvPicPr>
          <p:cNvPr id="13" name="Picture 16" descr="C:\Documents and Settings\Дом\Рабочий стол\orange squirr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3059832" y="1556792"/>
            <a:ext cx="1384440" cy="1554670"/>
          </a:xfrm>
          <a:prstGeom prst="rect">
            <a:avLst/>
          </a:prstGeom>
          <a:noFill/>
        </p:spPr>
      </p:pic>
      <p:pic>
        <p:nvPicPr>
          <p:cNvPr id="14" name="Picture 17" descr="C:\Documents and Settings\Дом\Рабочий стол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61774" y="1574871"/>
            <a:ext cx="2161358" cy="1799248"/>
          </a:xfrm>
          <a:prstGeom prst="rect">
            <a:avLst/>
          </a:prstGeom>
          <a:noFill/>
        </p:spPr>
      </p:pic>
      <p:pic>
        <p:nvPicPr>
          <p:cNvPr id="15" name="Picture 19" descr="C:\Documents and Settings\Дом\Рабочий стол\598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4256" y="4869160"/>
            <a:ext cx="1530006" cy="1457781"/>
          </a:xfrm>
          <a:prstGeom prst="rect">
            <a:avLst/>
          </a:prstGeom>
          <a:noFill/>
        </p:spPr>
      </p:pic>
      <p:pic>
        <p:nvPicPr>
          <p:cNvPr id="16" name="Picture 4" descr="C:\Documents and Settings\Дом\Рабочий стол\5755-13600708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7343996" y="5087566"/>
            <a:ext cx="1476476" cy="1221754"/>
          </a:xfrm>
          <a:prstGeom prst="rect">
            <a:avLst/>
          </a:prstGeom>
          <a:noFill/>
        </p:spPr>
      </p:pic>
      <p:pic>
        <p:nvPicPr>
          <p:cNvPr id="17" name="Picture 22" descr="C:\Documents and Settings\Дом\Рабочий стол\7-kartinka-bara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195736" y="2996952"/>
            <a:ext cx="1800200" cy="1296144"/>
          </a:xfrm>
          <a:prstGeom prst="rect">
            <a:avLst/>
          </a:prstGeom>
          <a:noFill/>
        </p:spPr>
      </p:pic>
      <p:pic>
        <p:nvPicPr>
          <p:cNvPr id="18" name="Picture 9" descr="C:\Documents and Settings\Дом\Рабочий стол\pupa_sporty-chic-gummy-matt-nail-polish-001_56842_39215_ic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5724128" y="3212976"/>
            <a:ext cx="1440160" cy="1296144"/>
          </a:xfrm>
          <a:prstGeom prst="rect">
            <a:avLst/>
          </a:prstGeom>
          <a:noFill/>
        </p:spPr>
      </p:pic>
      <p:pic>
        <p:nvPicPr>
          <p:cNvPr id="19" name="Picture 18" descr="http://ecobabyshop.com.ua/products_pictures/krovat-postel-mariika-ukraina-8524-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164288" y="1556792"/>
            <a:ext cx="1512168" cy="1237228"/>
          </a:xfrm>
          <a:prstGeom prst="rect">
            <a:avLst/>
          </a:prstGeom>
          <a:noFill/>
        </p:spPr>
      </p:pic>
      <p:pic>
        <p:nvPicPr>
          <p:cNvPr id="20" name="Picture 10" descr="C:\Documents and Settings\Дом\Рабочий стол\large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4941168"/>
            <a:ext cx="172819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 «Урожай»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Цели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дифференциация звуков [Р] - [Р'] в словах,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речевой моторики,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слуха.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 с Ритой убирали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Урожай в сентябре.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корзины наполняли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Рано утром на заре: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помидор, укроп, картофель,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перец, редька и горох,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огурец, морковь и репа -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Урожай у них неплох!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делить решили дети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Заготовки по частям.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возьмёт в корзину Рома? </a:t>
            </a:r>
            <a:b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Рита даст гостям?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29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9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разложить в корзинки овощи. В Ромину корзинку положить овощи, в названии которых звук [Р] - твёрдый, а в Ритину [Р'] - мягкий. 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Дом\Рабочий стол\590958531s645x490c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2242592" cy="1656184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428_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2520280" cy="1584176"/>
          </a:xfrm>
          <a:prstGeom prst="rect">
            <a:avLst/>
          </a:prstGeom>
          <a:noFill/>
        </p:spPr>
      </p:pic>
      <p:pic>
        <p:nvPicPr>
          <p:cNvPr id="1029" name="Picture 5" descr="http://www.dpol4.ru/img/picture/Jan/24/94fc5a05d5a0c79e9ff22e3efffb50dc/min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25240"/>
            <a:ext cx="1104124" cy="891792"/>
          </a:xfrm>
          <a:prstGeom prst="rect">
            <a:avLst/>
          </a:prstGeom>
          <a:noFill/>
        </p:spPr>
      </p:pic>
      <p:pic>
        <p:nvPicPr>
          <p:cNvPr id="1037" name="Picture 13" descr="http://bestwallpaperhd.com/wp-content/uploads/2013/09/Potato-785x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12977"/>
            <a:ext cx="936104" cy="701184"/>
          </a:xfrm>
          <a:prstGeom prst="rect">
            <a:avLst/>
          </a:prstGeom>
          <a:noFill/>
        </p:spPr>
      </p:pic>
      <p:pic>
        <p:nvPicPr>
          <p:cNvPr id="1039" name="Picture 15" descr="http://nuko.lv/media/catalog/product/5/5/550958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429000"/>
            <a:ext cx="1008112" cy="935599"/>
          </a:xfrm>
          <a:prstGeom prst="rect">
            <a:avLst/>
          </a:prstGeom>
          <a:noFill/>
        </p:spPr>
      </p:pic>
      <p:pic>
        <p:nvPicPr>
          <p:cNvPr id="1043" name="Picture 19" descr="http://img15.nnm.me/4/4/3/2/e/592c6a45008958c6efa40fc6b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3527" y="3717032"/>
            <a:ext cx="1152129" cy="1004039"/>
          </a:xfrm>
          <a:prstGeom prst="rect">
            <a:avLst/>
          </a:prstGeom>
          <a:noFill/>
        </p:spPr>
      </p:pic>
      <p:pic>
        <p:nvPicPr>
          <p:cNvPr id="1045" name="Picture 21" descr="http://cdn01.ru/files/users/images/4d/1b/4d1b7d0cfa5ca5958d98ad3046684d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293096"/>
            <a:ext cx="1389916" cy="1257975"/>
          </a:xfrm>
          <a:prstGeom prst="rect">
            <a:avLst/>
          </a:prstGeom>
          <a:noFill/>
        </p:spPr>
      </p:pic>
      <p:pic>
        <p:nvPicPr>
          <p:cNvPr id="1049" name="Picture 25" descr="http://womanway.com.ua/published/publicdata/WOMANWAY/attachments/SC/storage/images/health/ff6c66a86b002a5ccd679780cfc144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267744" y="5445224"/>
            <a:ext cx="1224136" cy="936104"/>
          </a:xfrm>
          <a:prstGeom prst="rect">
            <a:avLst/>
          </a:prstGeom>
          <a:noFill/>
        </p:spPr>
      </p:pic>
      <p:pic>
        <p:nvPicPr>
          <p:cNvPr id="1051" name="Picture 27" descr="http://favito.net/images/2015/02/28/151359/semena-bryukvy-repy_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085184"/>
            <a:ext cx="1547664" cy="1265717"/>
          </a:xfrm>
          <a:prstGeom prst="rect">
            <a:avLst/>
          </a:prstGeom>
          <a:noFill/>
        </p:spPr>
      </p:pic>
      <p:pic>
        <p:nvPicPr>
          <p:cNvPr id="9222" name="Picture 6" descr="http://www.healthbenefitstimes.com/9/uploads/2013/07/Nero-tondo-Radi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11826" y="4221088"/>
            <a:ext cx="1416158" cy="1062119"/>
          </a:xfrm>
          <a:prstGeom prst="rect">
            <a:avLst/>
          </a:prstGeom>
          <a:noFill/>
        </p:spPr>
      </p:pic>
      <p:pic>
        <p:nvPicPr>
          <p:cNvPr id="9224" name="Picture 8" descr="http://fotoham.ru/img/picture/Oct/14/5d11a9ee5cd940ad6f2a36775935be93/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5013176"/>
            <a:ext cx="1224136" cy="1324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Оркестр 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Дом\Рабочий стол\zMTjk4ODA0LmpwZy0tLTE1MDAtLS0xNA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196752"/>
            <a:ext cx="1872208" cy="158357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звуков [ Р ]- [ Л],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речевой моторики; 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в гости приехал целый оркестр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было в зале незанятых мест: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 барабанил, Георгий трубил,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Артур на гармошке все гаммы пробил,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на гитаре играл целый час,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Артем балалайкой порадовал нас.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было в зале незанятых мест. 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инструмент не вписался в оркестр?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 картинок с изображением музыкальных инструментов выбрать лишнюю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Дом\Рабочий стол\MUSIC-TIME-TRUMPET-011563-9949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" y="4797152"/>
            <a:ext cx="2287313" cy="1584176"/>
          </a:xfrm>
          <a:prstGeom prst="rect">
            <a:avLst/>
          </a:prstGeom>
          <a:noFill/>
        </p:spPr>
      </p:pic>
      <p:pic>
        <p:nvPicPr>
          <p:cNvPr id="2057" name="Picture 9" descr="C:\Documents and Settings\Дом\Рабочий стол\guitar 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9770" flipH="1">
            <a:off x="1742629" y="2731233"/>
            <a:ext cx="1979601" cy="2158513"/>
          </a:xfrm>
          <a:prstGeom prst="rect">
            <a:avLst/>
          </a:prstGeom>
          <a:noFill/>
        </p:spPr>
      </p:pic>
      <p:pic>
        <p:nvPicPr>
          <p:cNvPr id="2060" name="Picture 12" descr="C:\Documents and Settings\Дом\Рабочий стол\1689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61791">
            <a:off x="353533" y="1149601"/>
            <a:ext cx="2087327" cy="1858142"/>
          </a:xfrm>
          <a:prstGeom prst="rect">
            <a:avLst/>
          </a:prstGeom>
          <a:noFill/>
        </p:spPr>
      </p:pic>
      <p:pic>
        <p:nvPicPr>
          <p:cNvPr id="13316" name="Picture 4" descr="http://www.shop01.kz/img/article/8305/12_t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93096"/>
            <a:ext cx="2304256" cy="20978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Белоснежка и семь гномов 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Цели</a:t>
            </a: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дифференциация звуков [Р]-[Р'], </a:t>
            </a:r>
            <a:b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речевой моторики; </a:t>
            </a:r>
            <a:b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лесной поляне гномы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Белоснежкой жили в доме.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Роки,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Рами,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 ходили по дрова,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Гномы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Рики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Ряди-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Поливали сад с утра.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солнце засыпало-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бегом под одеяло: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Роки, Рами,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Рики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Ряди,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одеялом их ночь укрывала?</a:t>
            </a:r>
          </a:p>
          <a:p>
            <a:endParaRPr lang="ru-RU" sz="33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/>
              <a:t>           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каждого гнома укрыть одеялом: синим - если в имени звук [ Р ]- твёрдый, зелёным - если звук[Р'] мягк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ий.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Documents and Settings\Дом\Рабочий стол\hCUwwaOG8P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67" y="1700808"/>
            <a:ext cx="4335033" cy="40479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использования компьютерных технологий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 результате использования компьютерных технологий на логопедических занятиях у обучающихся наблюдается повышение интереса и мотивации к занятию. Также наблюдается более полное усвоение материала с опорой на зрительный и слуховой анализаторы, развитие логических операций (синтеза, анализа, обобщения, классификации, сравнения), возможность индивидуализации коррекционного процесса за счет выбора уровня сложности заданий, соответствующего актуальному состоянию речевых и языковых средств ребёнка, а также зоне его ближайшего развития, формирование самоконтроля.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анимация\спасиб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857500"/>
            <a:ext cx="5238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img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</a:rPr>
              <a:t>Логопедические игры для дифференциации звуков с применением компьютерных технологий</a:t>
            </a:r>
            <a:endParaRPr lang="ru-RU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</a:rPr>
              <a:t>Логопед </a:t>
            </a:r>
            <a:r>
              <a:rPr lang="ru-RU" b="1" i="1" dirty="0" err="1" smtClean="0">
                <a:solidFill>
                  <a:schemeClr val="accent3"/>
                </a:solidFill>
                <a:latin typeface="Times New Roman" pitchFamily="18" charset="0"/>
              </a:rPr>
              <a:t>Столповская</a:t>
            </a:r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</a:rPr>
              <a:t> М.С. </a:t>
            </a:r>
          </a:p>
          <a:p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</a:rPr>
              <a:t>МБДОУ «Центр развития ребенка – детский сад № 103»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Правильная речь как основа успешного обучения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Правильная речь имеет важное  значение для развития ребенка. Особое значение имеет правильное звукопроизношение и восприятие при поступлении в школу. Одной из причин неуспеваемости учащихся начальной школы по русскому языку называют наличие у детей недостатков произношения. Дети, не умеющие различать и выделять звуки на слух, затрудняются в овладении грамотой. Значит, важнейшей предпосылкой успешного обучения грамоте является умение слышать отдельные звуки в слове, отделять от рядом стоящих, отличать один звук от другого по акустическим признакам и анализировать весь звуковой состав слова</a:t>
            </a:r>
            <a:r>
              <a:rPr lang="ru-RU" dirty="0" smtClean="0"/>
              <a:t>.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современных детей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Особенности развития современных детей свидетельствуют о том, что они отличаются от их сверстников прошлого века и требуют современного подхода в воспитании, коррекции и развитии. Чтобы заинтересовать их, сделать обучение осознанным, нужны нестандартные подходы, индивидуальные программы развития, новые технологии. Решить эту задачу можно с помощью информационной технологии обучения – это педагогическая технология, применяющая специальные способы, программные и технические средства (кино, аудио и видеотехнику, компьютеры) для работы с информацией.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Компьютер и современные дети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Современное поколение дошкольников воспитывается родителями среди большого разнообразия технических средств. Компьютер прочно вошел в жизнь практически каждого ребенка. В связи с этим, в образовательных учреждениях, происходит смена средств обучения и воспитания в соответствии с требованиями внедрения новейших технологии. В настоящее время компьютер предоставляет широкие возможности использования различных анализаторных систем в процессе выполнения и контроля над деятельностью.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Целесообразность применения компьютерных технологий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Учебный материал, предъявляемый в ярком, интересном и доступном для ребенка виде вызывает интерес и обращает на себя внимание. В частности визуализация основных компонентов устной речи в виде доступных для ребенка образов позволяет активизировать компенсаторные механизмы на основе зрительного восприятия. В этом случае применение компьютерных технологий становится особенно целесообразным, так как позволяет предоставлять информацию в привлекательной форме использовать все средства на благо детей.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Логопедические игры для дифференциации звуков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 у Белоснежки»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«Оркестр»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«Урожай»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«Один, два, три, четыре, пять – будем слово выбирать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«Белоснежка и семь гномов»</a:t>
            </a:r>
          </a:p>
        </p:txBody>
      </p:sp>
      <p:pic>
        <p:nvPicPr>
          <p:cNvPr id="15362" name="Picture 2" descr="http://logopedrunet.ru/wp-content/uploads/2014/02/r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8575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 у Белоснежки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i="1" dirty="0" smtClean="0"/>
              <a:t>           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звуков [Л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]-[Л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'],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речевой моторики; 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сказку мы с тобой попали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героев повстречали: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Гулливер, Емеля, Волк,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Айболит и Колобок,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Золушка, Лиса, </a:t>
            </a:r>
            <a:r>
              <a:rPr lang="ru-RU" sz="4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Щелкунчик, Леший, </a:t>
            </a:r>
            <a:r>
              <a:rPr lang="ru-RU" sz="4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Белоснежке все спешат -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бал успеть они хотят.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синий зал из них войдёт? </a:t>
            </a:r>
            <a:b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кто - в зелёный попадёт?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детям предлагается разместить героев сказок по залам: в зелёный зал - в названии которых звук [Л']- мягкий, а в синий [Л] - твёрдый.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Дом\Рабочий стол\27100037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26768" cy="45967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 у Белоснежки (продолжение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C:\Documents and Settings\Дом\Рабочий стол\12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81745">
            <a:off x="6588224" y="2492896"/>
            <a:ext cx="1080120" cy="936104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zolushka-625x8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412776"/>
            <a:ext cx="1080120" cy="1224136"/>
          </a:xfrm>
          <a:prstGeom prst="rect">
            <a:avLst/>
          </a:prstGeom>
          <a:noFill/>
        </p:spPr>
      </p:pic>
      <p:pic>
        <p:nvPicPr>
          <p:cNvPr id="1029" name="Picture 5" descr="C:\Documents and Settings\Дом\Рабочий стол\1793165-47245280366aa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708920"/>
            <a:ext cx="1069851" cy="1296144"/>
          </a:xfrm>
          <a:prstGeom prst="rect">
            <a:avLst/>
          </a:prstGeom>
          <a:noFill/>
        </p:spPr>
      </p:pic>
      <p:pic>
        <p:nvPicPr>
          <p:cNvPr id="1032" name="Picture 8" descr="C:\Documents and Settings\Дом\Рабочий стол\post-160198-1252929093_thu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04248" y="3789040"/>
            <a:ext cx="1080119" cy="1368152"/>
          </a:xfrm>
          <a:prstGeom prst="rect">
            <a:avLst/>
          </a:prstGeom>
          <a:noFill/>
        </p:spPr>
      </p:pic>
      <p:pic>
        <p:nvPicPr>
          <p:cNvPr id="1033" name="Picture 9" descr="C:\Documents and Settings\Дом\Рабочий стол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628800"/>
            <a:ext cx="1080121" cy="1008267"/>
          </a:xfrm>
          <a:prstGeom prst="rect">
            <a:avLst/>
          </a:prstGeom>
          <a:noFill/>
        </p:spPr>
      </p:pic>
      <p:pic>
        <p:nvPicPr>
          <p:cNvPr id="1034" name="Picture 10" descr="C:\Documents and Settings\Дом\Рабочий стол\acillus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12360" y="4501344"/>
            <a:ext cx="1080120" cy="1404156"/>
          </a:xfrm>
          <a:prstGeom prst="rect">
            <a:avLst/>
          </a:prstGeom>
          <a:noFill/>
        </p:spPr>
      </p:pic>
      <p:pic>
        <p:nvPicPr>
          <p:cNvPr id="1042" name="Picture 18" descr="http://cs620229.vk.me/v620229583/13cc6/y40rQMw7mR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79422" y="3717032"/>
            <a:ext cx="844706" cy="936104"/>
          </a:xfrm>
          <a:prstGeom prst="rect">
            <a:avLst/>
          </a:prstGeom>
          <a:noFill/>
        </p:spPr>
      </p:pic>
      <p:pic>
        <p:nvPicPr>
          <p:cNvPr id="1044" name="Picture 20" descr="http://cs403616.vk.me/v403616132/56b9/LHR5qoM2d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9" y="4962772"/>
            <a:ext cx="1008111" cy="1058516"/>
          </a:xfrm>
          <a:prstGeom prst="rect">
            <a:avLst/>
          </a:prstGeom>
          <a:noFill/>
        </p:spPr>
      </p:pic>
      <p:sp>
        <p:nvSpPr>
          <p:cNvPr id="1056" name="AutoShape 32" descr="https://otvet.imgsmail.ru/download/5338924_47c40808efbbd7a3d8a402c913720fa6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https://otvet.imgsmail.ru/download/5338924_47c40808efbbd7a3d8a402c913720fa6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https://otvet.imgsmail.ru/download/5338924_47c40808efbbd7a3d8a402c913720fa6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2" name="Picture 38" descr="C:\Documents and Settings\Дом\Рабочий стол\5338924_47c40808efbbd7a3d8a402c913720fa6_8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28" y="5085184"/>
            <a:ext cx="1050117" cy="1152128"/>
          </a:xfrm>
          <a:prstGeom prst="rect">
            <a:avLst/>
          </a:prstGeom>
          <a:noFill/>
        </p:spPr>
      </p:pic>
      <p:pic>
        <p:nvPicPr>
          <p:cNvPr id="2" name="Picture 2" descr="C:\Documents and Settings\Дом\Рабочий стол\зеленый за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1628800"/>
            <a:ext cx="3754760" cy="2232248"/>
          </a:xfrm>
          <a:prstGeom prst="rect">
            <a:avLst/>
          </a:prstGeom>
          <a:noFill/>
        </p:spPr>
      </p:pic>
      <p:pic>
        <p:nvPicPr>
          <p:cNvPr id="3" name="Picture 3" descr="C:\Documents and Settings\Дом\Рабочий стол\синий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467544" y="3717032"/>
            <a:ext cx="3613151" cy="2551509"/>
          </a:xfrm>
          <a:prstGeom prst="rect">
            <a:avLst/>
          </a:prstGeom>
          <a:noFill/>
        </p:spPr>
      </p:pic>
      <p:pic>
        <p:nvPicPr>
          <p:cNvPr id="4" name="Picture 2" descr="C:\Documents and Settings\Дом\Рабочий стол\i 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2060848"/>
            <a:ext cx="1224136" cy="1440160"/>
          </a:xfrm>
          <a:prstGeom prst="rect">
            <a:avLst/>
          </a:prstGeom>
          <a:noFill/>
        </p:spPr>
      </p:pic>
      <p:pic>
        <p:nvPicPr>
          <p:cNvPr id="6" name="Picture 3" descr="C:\Documents and Settings\Дом\Рабочий стол\risunok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3531868"/>
            <a:ext cx="1224136" cy="10492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566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Логопедические игры для дифференциации звуков с применением компьютерных технологий</vt:lpstr>
      <vt:lpstr>Правильная речь как основа успешного обучения</vt:lpstr>
      <vt:lpstr>Особенности развития современных детей</vt:lpstr>
      <vt:lpstr>Компьютер и современные дети</vt:lpstr>
      <vt:lpstr>Целесообразность применения компьютерных технологий</vt:lpstr>
      <vt:lpstr>Логопедические игры для дифференциации звуков</vt:lpstr>
      <vt:lpstr>Бал у Белоснежки</vt:lpstr>
      <vt:lpstr>Бал у Белоснежки (продолжение)</vt:lpstr>
      <vt:lpstr>Один, два, три, четыре, пять - будем слово выбирать!  </vt:lpstr>
      <vt:lpstr>Раз, два, три, четыре, пять - будем слово выбирать! (продолжение)</vt:lpstr>
      <vt:lpstr> Игра  «Урожай»</vt:lpstr>
      <vt:lpstr>Оркестр  </vt:lpstr>
      <vt:lpstr>Белоснежка и семь гномов  </vt:lpstr>
      <vt:lpstr>Результат использования компьютерных технологий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 у Белоснежки</dc:title>
  <dc:creator>Дом</dc:creator>
  <cp:lastModifiedBy>Дом</cp:lastModifiedBy>
  <cp:revision>97</cp:revision>
  <dcterms:created xsi:type="dcterms:W3CDTF">2015-10-15T09:41:31Z</dcterms:created>
  <dcterms:modified xsi:type="dcterms:W3CDTF">2016-03-25T20:42:10Z</dcterms:modified>
</cp:coreProperties>
</file>