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7" r:id="rId3"/>
    <p:sldId id="265" r:id="rId4"/>
    <p:sldId id="257" r:id="rId5"/>
    <p:sldId id="258" r:id="rId6"/>
    <p:sldId id="260" r:id="rId7"/>
    <p:sldId id="261" r:id="rId8"/>
    <p:sldId id="259" r:id="rId9"/>
    <p:sldId id="262" r:id="rId10"/>
    <p:sldId id="263" r:id="rId11"/>
    <p:sldId id="264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40" autoAdjust="0"/>
  </p:normalViewPr>
  <p:slideViewPr>
    <p:cSldViewPr>
      <p:cViewPr varScale="1">
        <p:scale>
          <a:sx n="70" d="100"/>
          <a:sy n="70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4B9D-B689-494A-BF47-0BDEB3E753BF}" type="datetimeFigureOut">
              <a:rPr lang="ru-RU" smtClean="0"/>
              <a:pPr/>
              <a:t>03.12.2017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FC81-B23A-405E-B881-176CF27541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32" name="Picture 8" descr="http://img1.liveinternet.ru/images/attach/c/8/102/647/102647001_dobropozhalovat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286000"/>
            <a:ext cx="7239000" cy="2362200"/>
          </a:xfrm>
          <a:prstGeom prst="rect">
            <a:avLst/>
          </a:prstGeom>
          <a:noFill/>
        </p:spPr>
      </p:pic>
      <p:pic>
        <p:nvPicPr>
          <p:cNvPr id="5122" name="Picture 2" descr="http://animashki.kak2z.org/pic/18/komputeri-42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572000"/>
            <a:ext cx="2743200" cy="21336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РАБОТА С ПЕДАГОГАМИ И </a:t>
            </a:r>
            <a:r>
              <a:rPr lang="ru-RU" b="1" dirty="0" smtClean="0">
                <a:solidFill>
                  <a:srgbClr val="C00000"/>
                </a:solidFill>
              </a:rPr>
              <a:t>РОДИТЕЛЯМИ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sz="3800" b="1" i="1" dirty="0">
                <a:solidFill>
                  <a:schemeClr val="accent6">
                    <a:lumMod val="50000"/>
                  </a:schemeClr>
                </a:solidFill>
              </a:rPr>
              <a:t>ФОРМЫ ИСПОЛЬЗОВАНИЯ ИКТ</a:t>
            </a:r>
            <a:r>
              <a:rPr lang="ru-RU" b="1" i="1" dirty="0" smtClean="0"/>
              <a:t>:</a:t>
            </a:r>
          </a:p>
          <a:p>
            <a:endParaRPr lang="ru-RU" dirty="0"/>
          </a:p>
          <a:p>
            <a:pPr>
              <a:buNone/>
            </a:pPr>
            <a:r>
              <a:rPr lang="ru-RU" dirty="0" smtClean="0"/>
              <a:t>       1</a:t>
            </a:r>
            <a:r>
              <a:rPr lang="ru-RU" dirty="0"/>
              <a:t>. Электронные консультации на интернет – сайте учреждения.</a:t>
            </a:r>
          </a:p>
          <a:p>
            <a:pPr>
              <a:buNone/>
            </a:pPr>
            <a:r>
              <a:rPr lang="ru-RU" dirty="0" smtClean="0"/>
              <a:t>       2</a:t>
            </a:r>
            <a:r>
              <a:rPr lang="ru-RU" dirty="0"/>
              <a:t>. Использование </a:t>
            </a:r>
            <a:r>
              <a:rPr lang="ru-RU" dirty="0" err="1"/>
              <a:t>мультимедийных</a:t>
            </a:r>
            <a:r>
              <a:rPr lang="ru-RU" dirty="0"/>
              <a:t> презентаций, </a:t>
            </a:r>
            <a:r>
              <a:rPr lang="ru-RU" dirty="0" err="1"/>
              <a:t>фотогалерей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sz="3600" b="1" i="1" dirty="0">
                <a:solidFill>
                  <a:schemeClr val="accent6">
                    <a:lumMod val="50000"/>
                  </a:schemeClr>
                </a:solidFill>
              </a:rPr>
              <a:t>ПРЕДОСТАВЛЯЮЩИЕСЯ ВОЗМОЖНОСТИ</a:t>
            </a:r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algn="ctr">
              <a:buNone/>
            </a:pP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 </a:t>
            </a:r>
            <a:r>
              <a:rPr lang="ru-RU" dirty="0" smtClean="0"/>
              <a:t> - </a:t>
            </a:r>
            <a:r>
              <a:rPr lang="ru-RU" dirty="0" smtClean="0"/>
              <a:t>нахождение </a:t>
            </a:r>
            <a:r>
              <a:rPr lang="ru-RU" dirty="0"/>
              <a:t>на сайтах необходимых информационных материалов;</a:t>
            </a:r>
          </a:p>
          <a:p>
            <a:pPr>
              <a:buNone/>
            </a:pPr>
            <a:r>
              <a:rPr lang="ru-RU" dirty="0" smtClean="0"/>
              <a:t>       - создание </a:t>
            </a:r>
            <a:r>
              <a:rPr lang="ru-RU" dirty="0"/>
              <a:t>презентаций при подготовке к совместным мероприятиям с педагогами, родителями;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/>
              <a:t>- </a:t>
            </a:r>
            <a:r>
              <a:rPr lang="ru-RU" dirty="0" smtClean="0"/>
              <a:t>самостоятельное </a:t>
            </a:r>
            <a:r>
              <a:rPr lang="ru-RU" dirty="0"/>
              <a:t>создание </a:t>
            </a:r>
            <a:r>
              <a:rPr lang="ru-RU" dirty="0" err="1"/>
              <a:t>фотогалерей</a:t>
            </a:r>
            <a:r>
              <a:rPr lang="ru-RU" dirty="0"/>
              <a:t>, памяток, буклетов, и пр. документов, содержащих материалы по проблемам развития, обучения и воспитания детей, с последующим  размещением их в детском саду и на интернет – сайте учреждения; 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/>
              <a:t> </a:t>
            </a:r>
            <a:r>
              <a:rPr lang="ru-RU" dirty="0" smtClean="0"/>
              <a:t>- </a:t>
            </a:r>
            <a:r>
              <a:rPr lang="ru-RU" dirty="0" smtClean="0"/>
              <a:t>консультирование </a:t>
            </a:r>
            <a:r>
              <a:rPr lang="ru-RU" dirty="0"/>
              <a:t>родителей, педагогов используя возможности Интернета.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МЕТОДИЧЕСКАЯ РАБОТА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ФОРМЫ 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ИСПОЛЬЗОВАНИЯ ИКТ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algn="ctr"/>
            <a:endParaRPr lang="ru-RU" dirty="0"/>
          </a:p>
          <a:p>
            <a:pPr>
              <a:buNone/>
            </a:pPr>
            <a:r>
              <a:rPr lang="ru-RU" b="1" dirty="0" smtClean="0"/>
              <a:t>     1</a:t>
            </a:r>
            <a:r>
              <a:rPr lang="ru-RU" b="1" dirty="0"/>
              <a:t>.</a:t>
            </a:r>
            <a:r>
              <a:rPr lang="ru-RU" dirty="0"/>
              <a:t> </a:t>
            </a:r>
            <a:r>
              <a:rPr lang="ru-RU" b="1" dirty="0"/>
              <a:t>Работа в </a:t>
            </a:r>
            <a:r>
              <a:rPr lang="ru-RU" b="1" dirty="0" err="1"/>
              <a:t>Microsoft</a:t>
            </a:r>
            <a:r>
              <a:rPr lang="ru-RU" dirty="0"/>
              <a:t> </a:t>
            </a:r>
            <a:r>
              <a:rPr lang="ru-RU" b="1" dirty="0" err="1"/>
              <a:t>Works</a:t>
            </a:r>
            <a:r>
              <a:rPr lang="ru-RU" dirty="0"/>
              <a:t>  (Например, с таблицами в </a:t>
            </a:r>
            <a:r>
              <a:rPr lang="ru-RU" dirty="0" err="1"/>
              <a:t>Office</a:t>
            </a:r>
            <a:r>
              <a:rPr lang="ru-RU" dirty="0"/>
              <a:t> </a:t>
            </a:r>
            <a:r>
              <a:rPr lang="ru-RU" dirty="0" err="1"/>
              <a:t>Excel</a:t>
            </a:r>
            <a:r>
              <a:rPr lang="ru-RU" dirty="0"/>
              <a:t>, со списками, отчетами в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Word</a:t>
            </a:r>
            <a:r>
              <a:rPr lang="ru-RU" dirty="0"/>
              <a:t>).</a:t>
            </a:r>
          </a:p>
          <a:p>
            <a:pPr>
              <a:buNone/>
            </a:pPr>
            <a:r>
              <a:rPr lang="ru-RU" b="1" dirty="0" smtClean="0"/>
              <a:t>     2</a:t>
            </a:r>
            <a:r>
              <a:rPr lang="ru-RU" b="1" dirty="0"/>
              <a:t>. Использование информационных интернет – </a:t>
            </a:r>
            <a:r>
              <a:rPr lang="ru-RU" b="1" dirty="0" smtClean="0"/>
              <a:t>ресурсов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ПРЕДОСТАВЛЯЮЩИЕСЯ ВОЗМОЖНОСТИ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  - удобство хранения, редактирования и доступа к большим объемам информации:</a:t>
            </a:r>
          </a:p>
          <a:p>
            <a:pPr>
              <a:buNone/>
            </a:pPr>
            <a:r>
              <a:rPr lang="ru-RU" dirty="0" smtClean="0"/>
              <a:t>     - оформление </a:t>
            </a:r>
            <a:r>
              <a:rPr lang="ru-RU" dirty="0"/>
              <a:t>отчетной и  текущей документации; использование сети Интернет для самообразования (нахождение электронных учебников, статей по необходимой тематике); создание электронного банка данных: воспитанников, педагогов, родителей; </a:t>
            </a:r>
            <a:r>
              <a:rPr lang="ru-RU" dirty="0" err="1"/>
              <a:t>медиатеки</a:t>
            </a:r>
            <a:r>
              <a:rPr lang="ru-RU" dirty="0"/>
              <a:t> наглядных, демонстрационных, электронных материалов к занятиям;</a:t>
            </a:r>
          </a:p>
          <a:p>
            <a:pPr>
              <a:buNone/>
            </a:pPr>
            <a:r>
              <a:rPr lang="ru-RU" dirty="0" smtClean="0"/>
              <a:t>      - создание</a:t>
            </a:r>
            <a:r>
              <a:rPr lang="ru-RU" dirty="0"/>
              <a:t>, копирование, редактирование, тиражирование </a:t>
            </a:r>
            <a:r>
              <a:rPr lang="ru-RU" dirty="0" err="1"/>
              <a:t>стимульного</a:t>
            </a:r>
            <a:r>
              <a:rPr lang="ru-RU" dirty="0"/>
              <a:t> материала для занятий, бланков заданий и пр.</a:t>
            </a:r>
          </a:p>
          <a:p>
            <a:pPr>
              <a:buNone/>
            </a:pPr>
            <a:r>
              <a:rPr lang="ru-RU" dirty="0" smtClean="0"/>
              <a:t>      - создание </a:t>
            </a:r>
            <a:r>
              <a:rPr lang="ru-RU" dirty="0"/>
              <a:t>своего электронного адреса, </a:t>
            </a:r>
            <a:r>
              <a:rPr lang="ru-RU" dirty="0" err="1"/>
              <a:t>блога</a:t>
            </a:r>
            <a:r>
              <a:rPr lang="ru-RU" dirty="0"/>
              <a:t>, интернет-сайта.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122" name="AutoShape 2" descr="https://myslide.ru/documents_2/c3ada42b551e395289ab7e37e6661e66/img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https://myslide.ru/documents_2/c3ada42b551e395289ab7e37e6661e66/img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https://myslide.ru/documents_2/c3ada42b551e395289ab7e37e6661e66/img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https://myslide.ru/documents_2/c3ada42b551e395289ab7e37e6661e66/img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0" name="AutoShape 10" descr="https://myslide.ru/documents_2/c3ada42b551e395289ab7e37e6661e66/img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 descr="img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  <p:pic>
        <p:nvPicPr>
          <p:cNvPr id="13" name="Picture 2" descr="http://animashki.kak2z.org/pic/18/komputeri-422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114800"/>
            <a:ext cx="2895600" cy="2286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895600"/>
          </a:xfrm>
        </p:spPr>
        <p:txBody>
          <a:bodyPr>
            <a:normAutofit fontScale="90000"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информационно-коммуникационных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технологий в работе учителя - логопеда дошкольного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Arial" pitchFamily="34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учреждения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286000" y="4114800"/>
            <a:ext cx="6400800" cy="2362200"/>
          </a:xfrm>
        </p:spPr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Учитель-логопед </a:t>
            </a:r>
            <a:r>
              <a:rPr lang="ru-RU" b="1" i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Столповская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 М.С. </a:t>
            </a:r>
          </a:p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МБДОУ «Центр развития ребенка – детский сад № 103» г.Воронеж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</a:rPr>
              <a:t>НАПРАВЛЕНИЕ РАБОТЫ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r>
              <a:rPr lang="ru-RU" dirty="0" smtClean="0">
                <a:hlinkClick r:id="rId3" action="ppaction://hlinksldjump"/>
              </a:rPr>
              <a:t>     </a:t>
            </a:r>
            <a:r>
              <a:rPr lang="ru-RU" b="1" dirty="0" smtClean="0">
                <a:solidFill>
                  <a:srgbClr val="C00000"/>
                </a:solidFill>
                <a:hlinkClick r:id="rId3" action="ppaction://hlinksldjump"/>
              </a:rPr>
              <a:t>ДИАГНОСТИКА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hlinkClick r:id="rId4" action="ppaction://hlinksldjump"/>
              </a:rPr>
              <a:t>     КОРРЕКЦИЯ  РЕЧЕВЫХ     НАРУШЕНИЙ   </a:t>
            </a:r>
            <a:r>
              <a:rPr lang="ru-RU" b="1" dirty="0" smtClean="0">
                <a:solidFill>
                  <a:srgbClr val="C00000"/>
                </a:solidFill>
              </a:rPr>
              <a:t> 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   </a:t>
            </a:r>
            <a:r>
              <a:rPr lang="ru-RU" b="1" dirty="0" smtClean="0">
                <a:solidFill>
                  <a:srgbClr val="C00000"/>
                </a:solidFill>
                <a:hlinkClick r:id="rId5" action="ppaction://hlinksldjump"/>
              </a:rPr>
              <a:t>  РАБОТА С КОЛЛЕГАМИ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hlinkClick r:id="rId6" action="ppaction://hlinksldjump"/>
              </a:rPr>
              <a:t>     РАБОТА С ПЕДАГОГАМИ И РОДИТЕЛЯМИ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hlinkClick r:id="rId7" action="ppaction://hlinksldjump"/>
              </a:rPr>
              <a:t>     МЕТОДИЧЕСКАЯ РАБОТА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 </a:t>
            </a:r>
            <a:r>
              <a:rPr lang="ru-RU" dirty="0" smtClean="0">
                <a:solidFill>
                  <a:srgbClr val="C00000"/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ДИАГНОСТИКА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/>
              <a:t>    </a:t>
            </a:r>
          </a:p>
          <a:p>
            <a:pPr algn="ctr">
              <a:buNone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ФОРМЫ ИСПОЛЬЗОВАНИЯ ИКТ: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Работа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Works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(например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 таблицами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Office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 списками, отчетами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ПРЕДОСТАВЛЯЮЩИЕСЯ </a:t>
            </a:r>
            <a:r>
              <a:rPr lang="ru-RU" sz="2800" b="1" i="1" dirty="0">
                <a:solidFill>
                  <a:schemeClr val="accent6">
                    <a:lumMod val="50000"/>
                  </a:schemeClr>
                </a:solidFill>
              </a:rPr>
              <a:t>ВОЗМОЖНОСТИ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</a:rPr>
              <a:t>:      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- </a:t>
            </a:r>
            <a:r>
              <a:rPr lang="ru-RU" sz="2800" dirty="0" smtClean="0"/>
              <a:t>создание </a:t>
            </a:r>
            <a:r>
              <a:rPr lang="ru-RU" sz="2800" dirty="0"/>
              <a:t>базы данных по итогам диагностики;</a:t>
            </a:r>
          </a:p>
          <a:p>
            <a:pPr>
              <a:buNone/>
            </a:pPr>
            <a:r>
              <a:rPr lang="ru-RU" sz="2800" dirty="0" smtClean="0"/>
              <a:t>- проведение </a:t>
            </a:r>
            <a:r>
              <a:rPr lang="ru-RU" sz="2800" dirty="0"/>
              <a:t>мониторинга работы</a:t>
            </a:r>
            <a:r>
              <a:rPr lang="ru-RU" sz="2800" dirty="0" smtClean="0"/>
              <a:t>;</a:t>
            </a:r>
          </a:p>
          <a:p>
            <a:pPr>
              <a:buNone/>
            </a:pPr>
            <a:r>
              <a:rPr lang="ru-RU" sz="2800" dirty="0" smtClean="0"/>
              <a:t>- отслеживание </a:t>
            </a:r>
            <a:r>
              <a:rPr lang="ru-RU" sz="2800" dirty="0"/>
              <a:t>динамики работы;</a:t>
            </a:r>
          </a:p>
          <a:p>
            <a:pPr>
              <a:buNone/>
            </a:pPr>
            <a:r>
              <a:rPr lang="ru-RU" sz="2800" dirty="0" smtClean="0"/>
              <a:t>- составление </a:t>
            </a:r>
            <a:r>
              <a:rPr lang="ru-RU" sz="2800" dirty="0"/>
              <a:t>графиков и диаграмм.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КОРРЕКЦИЯ  РЕЧЕВЫХ НАРУШЕНИЙ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     </a:t>
            </a:r>
          </a:p>
          <a:p>
            <a:pPr algn="ctr">
              <a:buNone/>
            </a:pPr>
            <a:r>
              <a:rPr lang="ru-RU" sz="3800" b="1" i="1" dirty="0">
                <a:solidFill>
                  <a:schemeClr val="accent6">
                    <a:lumMod val="50000"/>
                  </a:schemeClr>
                </a:solidFill>
              </a:rPr>
              <a:t>ФОРМЫ ИСПОЛЬЗОВАНИЯ ИКТ</a:t>
            </a:r>
            <a:r>
              <a:rPr lang="ru-RU" i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   1</a:t>
            </a:r>
            <a:r>
              <a:rPr lang="ru-RU" dirty="0"/>
              <a:t>. </a:t>
            </a:r>
            <a:r>
              <a:rPr lang="ru-RU" b="1" dirty="0"/>
              <a:t>Электронные пособия для демонстрации на компьютере, </a:t>
            </a:r>
            <a:r>
              <a:rPr lang="ru-RU" b="1" dirty="0" err="1"/>
              <a:t>мультимедийном</a:t>
            </a:r>
            <a:r>
              <a:rPr lang="ru-RU" b="1" dirty="0"/>
              <a:t> проекторе, видео и аудиотехнике:</a:t>
            </a:r>
            <a:endParaRPr lang="ru-RU" dirty="0"/>
          </a:p>
          <a:p>
            <a:pPr>
              <a:buNone/>
            </a:pPr>
            <a:r>
              <a:rPr lang="ru-RU" dirty="0"/>
              <a:t>  </a:t>
            </a:r>
            <a:r>
              <a:rPr lang="ru-RU" i="1" dirty="0"/>
              <a:t>электронные книги</a:t>
            </a:r>
            <a:r>
              <a:rPr lang="ru-RU" dirty="0"/>
              <a:t> (детские, энциклопедии, справочники и др.);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ru-RU" i="1" dirty="0" smtClean="0"/>
              <a:t>DVD</a:t>
            </a:r>
            <a:r>
              <a:rPr lang="ru-RU" i="1" dirty="0"/>
              <a:t>, CD диски</a:t>
            </a:r>
            <a:r>
              <a:rPr lang="ru-RU" dirty="0"/>
              <a:t> </a:t>
            </a:r>
            <a:r>
              <a:rPr lang="ru-RU" i="1" dirty="0"/>
              <a:t>и аудиокассеты </a:t>
            </a:r>
            <a:r>
              <a:rPr lang="ru-RU" dirty="0"/>
              <a:t>(«Веселая азбука»  Маршака, «Уроки тетушки Совы»,  «Голоса птиц и зверей» и др.);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специальные </a:t>
            </a:r>
            <a:r>
              <a:rPr lang="ru-RU" i="1" dirty="0"/>
              <a:t>компьютерные игры</a:t>
            </a:r>
            <a:r>
              <a:rPr lang="ru-RU" dirty="0"/>
              <a:t> («Развитие речи. Учимся говорить правильно», «Игры для тигры», «Домашний логопед», игры – раскраски и др</a:t>
            </a:r>
            <a:r>
              <a:rPr lang="ru-RU" dirty="0" smtClean="0"/>
              <a:t>.).</a:t>
            </a:r>
          </a:p>
          <a:p>
            <a:pPr>
              <a:buNone/>
            </a:pPr>
            <a:r>
              <a:rPr lang="ru-RU" dirty="0" smtClean="0"/>
              <a:t>      2. </a:t>
            </a:r>
            <a:r>
              <a:rPr lang="ru-RU" b="1" dirty="0" smtClean="0"/>
              <a:t>Использование готовых цифровых образовательных ресурсов: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игры</a:t>
            </a:r>
            <a:r>
              <a:rPr lang="ru-RU" i="1" dirty="0"/>
              <a:t>, презентации</a:t>
            </a:r>
            <a:r>
              <a:rPr lang="ru-RU" dirty="0"/>
              <a:t> на сайтах </a:t>
            </a:r>
            <a:r>
              <a:rPr lang="ru-RU" dirty="0" smtClean="0"/>
              <a:t>, </a:t>
            </a:r>
            <a:r>
              <a:rPr lang="ru-RU" dirty="0"/>
              <a:t>(«Доктор Айболит»).</a:t>
            </a:r>
          </a:p>
          <a:p>
            <a:pPr>
              <a:buNone/>
            </a:pPr>
            <a:r>
              <a:rPr lang="ru-RU" dirty="0" smtClean="0"/>
              <a:t>      3</a:t>
            </a:r>
            <a:r>
              <a:rPr lang="ru-RU" dirty="0"/>
              <a:t>. </a:t>
            </a:r>
            <a:r>
              <a:rPr lang="ru-RU" b="1" dirty="0"/>
              <a:t>Создание собственных презентаций, фотоальбомов в  </a:t>
            </a:r>
            <a:r>
              <a:rPr lang="ru-RU" b="1" dirty="0" err="1"/>
              <a:t>Microsoft</a:t>
            </a:r>
            <a:r>
              <a:rPr lang="ru-RU" b="1" dirty="0"/>
              <a:t> </a:t>
            </a:r>
            <a:r>
              <a:rPr lang="ru-RU" b="1" dirty="0" err="1"/>
              <a:t>PowerPoint</a:t>
            </a:r>
            <a:r>
              <a:rPr lang="ru-RU" b="1" dirty="0"/>
              <a:t>.</a:t>
            </a:r>
            <a:endParaRPr lang="ru-RU" dirty="0"/>
          </a:p>
          <a:p>
            <a:pPr>
              <a:buNone/>
            </a:pPr>
            <a:r>
              <a:rPr lang="ru-RU" dirty="0" smtClean="0"/>
              <a:t>      4</a:t>
            </a:r>
            <a:r>
              <a:rPr lang="ru-RU" dirty="0"/>
              <a:t>. </a:t>
            </a:r>
            <a:r>
              <a:rPr lang="ru-RU" b="1" dirty="0"/>
              <a:t>Видеозапись речевой работы ребенка на занятии.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572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/>
              <a:t>        5. «БОС - Здоровье» </a:t>
            </a:r>
            <a:r>
              <a:rPr lang="ru-RU" sz="2800" dirty="0" smtClean="0"/>
              <a:t>(компьютерная программа для дошкольных учреждений).</a:t>
            </a:r>
          </a:p>
          <a:p>
            <a:pPr>
              <a:buNone/>
            </a:pPr>
            <a:endParaRPr lang="ru-RU" sz="2800" dirty="0" smtClean="0"/>
          </a:p>
          <a:p>
            <a:endParaRPr lang="ru-RU" dirty="0" smtClean="0"/>
          </a:p>
          <a:p>
            <a:pPr algn="ctr">
              <a:buNone/>
            </a:pP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ПРЕДОСТАВЛЯЮЩИЕСЯ ВОЗМОЖНОСТИ:</a:t>
            </a:r>
            <a:endParaRPr lang="ru-RU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600" dirty="0" smtClean="0"/>
              <a:t>    - предупреждение нарушений голоса и речи, развития психосоматических заболеваний;</a:t>
            </a:r>
          </a:p>
          <a:p>
            <a:pPr>
              <a:buNone/>
            </a:pPr>
            <a:r>
              <a:rPr lang="ru-RU" sz="2600" dirty="0" smtClean="0"/>
              <a:t>    -  нормализация речевого дыхания;</a:t>
            </a:r>
          </a:p>
          <a:p>
            <a:pPr>
              <a:buNone/>
            </a:pPr>
            <a:r>
              <a:rPr lang="ru-RU" sz="2600" dirty="0" smtClean="0"/>
              <a:t>    -  укрепление центральной нервной системы ребенка, оздоровление организма в целом;</a:t>
            </a:r>
          </a:p>
          <a:p>
            <a:pPr>
              <a:buNone/>
            </a:pPr>
            <a:r>
              <a:rPr lang="ru-RU" sz="2600" dirty="0" smtClean="0"/>
              <a:t>    - повышение эффективности логопедической работы за счет включения в работу всех анализаторных систем.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57200"/>
            <a:ext cx="8839200" cy="6019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400" b="1" dirty="0" smtClean="0"/>
              <a:t>           6</a:t>
            </a:r>
            <a:r>
              <a:rPr lang="ru-RU" sz="3400" b="1" dirty="0"/>
              <a:t>. Кабинет БОС </a:t>
            </a:r>
            <a:r>
              <a:rPr lang="ru-RU" sz="3400" b="1" dirty="0" err="1"/>
              <a:t>логотерапевтический</a:t>
            </a:r>
            <a:r>
              <a:rPr lang="ru-RU" sz="3400" b="1" dirty="0"/>
              <a:t>. </a:t>
            </a:r>
            <a:r>
              <a:rPr lang="ru-RU" sz="3400" dirty="0"/>
              <a:t>Данная технология может применяться при заикании, алалии, афазии, </a:t>
            </a:r>
            <a:r>
              <a:rPr lang="ru-RU" sz="3400" dirty="0" err="1"/>
              <a:t>дислалии</a:t>
            </a:r>
            <a:r>
              <a:rPr lang="ru-RU" sz="3400" dirty="0"/>
              <a:t>, дизартрии, функциональных </a:t>
            </a:r>
            <a:r>
              <a:rPr lang="ru-RU" sz="3400" dirty="0" err="1"/>
              <a:t>дисфониях</a:t>
            </a:r>
            <a:r>
              <a:rPr lang="ru-RU" sz="3400" dirty="0"/>
              <a:t>, нарушениях темпа речи, речевой тревоге и др</a:t>
            </a:r>
            <a:r>
              <a:rPr lang="ru-RU" sz="3400" dirty="0" smtClean="0"/>
              <a:t>.</a:t>
            </a:r>
          </a:p>
          <a:p>
            <a:endParaRPr lang="ru-RU" dirty="0"/>
          </a:p>
          <a:p>
            <a:pPr algn="ctr">
              <a:buNone/>
            </a:pPr>
            <a:r>
              <a:rPr lang="ru-RU" sz="3400" b="1" i="1" dirty="0" smtClean="0">
                <a:solidFill>
                  <a:schemeClr val="accent6">
                    <a:lumMod val="50000"/>
                  </a:schemeClr>
                </a:solidFill>
              </a:rPr>
              <a:t>ПРЕДОСТАВЛЯЮЩИЕСЯ ВОЗМОЖНОСТИ:</a:t>
            </a:r>
          </a:p>
          <a:p>
            <a:pPr algn="ctr">
              <a:buNone/>
            </a:pPr>
            <a:endParaRPr lang="ru-RU" sz="3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  - коррекция </a:t>
            </a:r>
            <a:r>
              <a:rPr lang="ru-RU" dirty="0"/>
              <a:t>и нормализация речевого дыхания;</a:t>
            </a:r>
          </a:p>
          <a:p>
            <a:pPr>
              <a:buNone/>
            </a:pPr>
            <a:r>
              <a:rPr lang="ru-RU" dirty="0" smtClean="0"/>
              <a:t>     - автоматизация </a:t>
            </a:r>
            <a:r>
              <a:rPr lang="ru-RU" dirty="0"/>
              <a:t>речевых навыков с коррекцией звукопроизношения;</a:t>
            </a:r>
          </a:p>
          <a:p>
            <a:pPr>
              <a:buNone/>
            </a:pPr>
            <a:r>
              <a:rPr lang="ru-RU" dirty="0" smtClean="0"/>
              <a:t>     - развитие </a:t>
            </a:r>
            <a:r>
              <a:rPr lang="ru-RU" dirty="0"/>
              <a:t>уверенного речевого поведения с устранением тревожных состояний, </a:t>
            </a:r>
            <a:r>
              <a:rPr lang="ru-RU" dirty="0" err="1"/>
              <a:t>общеневротических</a:t>
            </a:r>
            <a:r>
              <a:rPr lang="ru-RU" dirty="0"/>
              <a:t> и </a:t>
            </a:r>
            <a:r>
              <a:rPr lang="ru-RU" dirty="0" err="1"/>
              <a:t>логоневротических</a:t>
            </a:r>
            <a:r>
              <a:rPr lang="ru-RU" dirty="0"/>
              <a:t> проявлений;</a:t>
            </a:r>
          </a:p>
          <a:p>
            <a:pPr>
              <a:buNone/>
            </a:pPr>
            <a:r>
              <a:rPr lang="ru-RU" dirty="0" smtClean="0"/>
              <a:t>     - снижение </a:t>
            </a:r>
            <a:r>
              <a:rPr lang="ru-RU" dirty="0"/>
              <a:t>заболеваемости и оздоровление организма ребенка, увеличение защитных сил организма, усиление выносливости;</a:t>
            </a:r>
          </a:p>
          <a:p>
            <a:pPr>
              <a:buNone/>
            </a:pPr>
            <a:r>
              <a:rPr lang="ru-RU" dirty="0" smtClean="0"/>
              <a:t>     - </a:t>
            </a:r>
            <a:r>
              <a:rPr lang="ru-RU" dirty="0"/>
              <a:t>социальная адаптация дошкольника, развитие волевых качеств личности: активности, сознательности, целеустремленности, усидчивости.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6">
                    <a:lumMod val="50000"/>
                  </a:schemeClr>
                </a:solidFill>
              </a:rPr>
              <a:t>ПРЕДОСТАВЛЯЮЩИЕСЯ ВОЗМОЖНОСТИ: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dirty="0" smtClean="0"/>
              <a:t>   -  </a:t>
            </a:r>
            <a:r>
              <a:rPr lang="ru-RU" sz="4300" dirty="0" smtClean="0"/>
              <a:t>повышение </a:t>
            </a:r>
            <a:r>
              <a:rPr lang="ru-RU" sz="4300" dirty="0"/>
              <a:t>мотивации детей к трудным для них видам деятельности (за счет соединения движения, звука, мультипликации</a:t>
            </a:r>
            <a:r>
              <a:rPr lang="ru-RU" sz="4300" dirty="0" smtClean="0"/>
              <a:t>);</a:t>
            </a:r>
          </a:p>
          <a:p>
            <a:pPr>
              <a:buNone/>
            </a:pPr>
            <a:r>
              <a:rPr lang="ru-RU" sz="4300" dirty="0" smtClean="0"/>
              <a:t>  - улучшение речевого продуцирования;</a:t>
            </a:r>
          </a:p>
          <a:p>
            <a:pPr>
              <a:buNone/>
            </a:pPr>
            <a:r>
              <a:rPr lang="ru-RU" sz="4300" dirty="0" smtClean="0"/>
              <a:t>  - расширение </a:t>
            </a:r>
            <a:r>
              <a:rPr lang="ru-RU" sz="4300" dirty="0"/>
              <a:t>кругозора дошкольников, развитие их познавательных процессов;</a:t>
            </a:r>
          </a:p>
          <a:p>
            <a:pPr>
              <a:buNone/>
            </a:pPr>
            <a:r>
              <a:rPr lang="ru-RU" sz="4300" dirty="0" smtClean="0"/>
              <a:t>  - повышение </a:t>
            </a:r>
            <a:r>
              <a:rPr lang="ru-RU" sz="4300" dirty="0"/>
              <a:t>эффективности усвоения материала детьми (за счет образного типа информации, понятного детям и значительно улучшающего восприятие информации, что реализует принцип наглядности и доступности материала);</a:t>
            </a:r>
          </a:p>
          <a:p>
            <a:pPr>
              <a:buNone/>
            </a:pPr>
            <a:r>
              <a:rPr lang="ru-RU" sz="4300" dirty="0" smtClean="0"/>
              <a:t>  - повышение </a:t>
            </a:r>
            <a:r>
              <a:rPr lang="ru-RU" sz="4300" dirty="0"/>
              <a:t>скорости запоминания (включаются три вида памяти детей: зрительная, слуховая, моторная);</a:t>
            </a:r>
          </a:p>
          <a:p>
            <a:pPr>
              <a:buNone/>
            </a:pPr>
            <a:r>
              <a:rPr lang="ru-RU" sz="4300" dirty="0"/>
              <a:t> </a:t>
            </a:r>
            <a:r>
              <a:rPr lang="ru-RU" sz="4300" dirty="0" smtClean="0"/>
              <a:t> - формирование </a:t>
            </a:r>
            <a:r>
              <a:rPr lang="ru-RU" sz="4300" dirty="0"/>
              <a:t>теоретического, творческого и рефлексивного мышления обучаемых, повышение их интеллектуально-творческого развития;</a:t>
            </a:r>
          </a:p>
          <a:p>
            <a:pPr>
              <a:buNone/>
            </a:pPr>
            <a:r>
              <a:rPr lang="ru-RU" sz="4300" dirty="0"/>
              <a:t> </a:t>
            </a:r>
            <a:r>
              <a:rPr lang="ru-RU" sz="4300" dirty="0" smtClean="0"/>
              <a:t>   </a:t>
            </a:r>
            <a:r>
              <a:rPr lang="ru-RU" sz="4300" dirty="0"/>
              <a:t>создание дополнительных визуальных динамических опор для анализа ребенком собственной деятельности;</a:t>
            </a:r>
          </a:p>
          <a:p>
            <a:pPr>
              <a:buNone/>
            </a:pPr>
            <a:r>
              <a:rPr lang="ru-RU" sz="4300" dirty="0"/>
              <a:t> </a:t>
            </a:r>
            <a:r>
              <a:rPr lang="ru-RU" sz="4300" dirty="0" smtClean="0"/>
              <a:t>  - реализация </a:t>
            </a:r>
            <a:r>
              <a:rPr lang="ru-RU" sz="4300" dirty="0"/>
              <a:t>индивидуального подхода (выбор индивидуального темпа, объема, сложности получаемой информации и времени обучения);</a:t>
            </a:r>
          </a:p>
          <a:p>
            <a:pPr>
              <a:buNone/>
            </a:pPr>
            <a:r>
              <a:rPr lang="ru-RU" sz="4300" dirty="0" smtClean="0"/>
              <a:t>   - возможность </a:t>
            </a:r>
            <a:r>
              <a:rPr lang="ru-RU" sz="4300" dirty="0"/>
              <a:t>фиксирования содержания с многократным возвращением к нему (что позволяет легко реализовать принципы прочности, систематичности);</a:t>
            </a:r>
          </a:p>
          <a:p>
            <a:pPr>
              <a:buNone/>
            </a:pPr>
            <a:r>
              <a:rPr lang="ru-RU" sz="4300" dirty="0" smtClean="0"/>
              <a:t>   - совершенно </a:t>
            </a:r>
            <a:r>
              <a:rPr lang="ru-RU" sz="4300" dirty="0"/>
              <a:t>новый уровень реализации принципа научности (нарисованные картинки заменяются фотографиями и видеороликами, позволяющими  демонстрировать реальные объекты,  явления, которые нельзя увидеть в повседневной жизни);</a:t>
            </a:r>
          </a:p>
          <a:p>
            <a:pPr>
              <a:buNone/>
            </a:pPr>
            <a:r>
              <a:rPr lang="ru-RU" sz="4300" dirty="0"/>
              <a:t> </a:t>
            </a:r>
            <a:r>
              <a:rPr lang="ru-RU" sz="4300" dirty="0" smtClean="0"/>
              <a:t>   - подготовка </a:t>
            </a:r>
            <a:r>
              <a:rPr lang="ru-RU" sz="4300" dirty="0"/>
              <a:t>детей к миру, построенному на цифровых технологиях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blue-technology-powerpoint-templat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 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ru-RU" b="1" dirty="0" smtClean="0">
                <a:solidFill>
                  <a:srgbClr val="C00000"/>
                </a:solidFill>
              </a:rPr>
              <a:t>РАБОТА С КОЛЛЕГАМИ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 algn="ctr">
              <a:buNone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ФОРМЫ ИСПОЛЬЗОВАНИЯ </a:t>
            </a: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ИКТ:</a:t>
            </a:r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  1</a:t>
            </a:r>
            <a:r>
              <a:rPr lang="ru-RU" dirty="0"/>
              <a:t>. </a:t>
            </a:r>
            <a:r>
              <a:rPr lang="ru-RU" b="1" dirty="0"/>
              <a:t>Сетевое </a:t>
            </a:r>
            <a:r>
              <a:rPr lang="ru-RU" b="1" dirty="0" smtClean="0"/>
              <a:t>общение.</a:t>
            </a:r>
            <a:endParaRPr lang="ru-RU" dirty="0"/>
          </a:p>
          <a:p>
            <a:pPr>
              <a:buNone/>
            </a:pPr>
            <a:r>
              <a:rPr lang="ru-RU" b="1" dirty="0" smtClean="0"/>
              <a:t>     2. </a:t>
            </a:r>
            <a:r>
              <a:rPr lang="ru-RU" b="1" dirty="0"/>
              <a:t>Использование информационных интернет – ресурсов </a:t>
            </a:r>
            <a:r>
              <a:rPr lang="ru-RU" b="1" dirty="0" smtClean="0"/>
              <a:t>.</a:t>
            </a:r>
          </a:p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ПРЕДОСТАВЛЯЮЩИЕСЯ ВОЗМОЖНОСТИ: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     - </a:t>
            </a:r>
            <a:r>
              <a:rPr lang="ru-RU" dirty="0"/>
              <a:t>обмен с коллегами информацией с помощью электронной почты;</a:t>
            </a:r>
          </a:p>
          <a:p>
            <a:pPr>
              <a:buNone/>
            </a:pPr>
            <a:r>
              <a:rPr lang="ru-RU" dirty="0" smtClean="0"/>
              <a:t>     - участие </a:t>
            </a:r>
            <a:r>
              <a:rPr lang="ru-RU" dirty="0"/>
              <a:t>в работе сетевых профессиональных сообществ, чатов, </a:t>
            </a:r>
            <a:r>
              <a:rPr lang="ru-RU" dirty="0" err="1"/>
              <a:t>on-line</a:t>
            </a:r>
            <a:r>
              <a:rPr lang="ru-RU" dirty="0"/>
              <a:t> конференций;</a:t>
            </a:r>
          </a:p>
          <a:p>
            <a:pPr>
              <a:buNone/>
            </a:pPr>
            <a:r>
              <a:rPr lang="ru-RU" dirty="0" smtClean="0"/>
              <a:t>     - </a:t>
            </a:r>
            <a:r>
              <a:rPr lang="ru-RU" dirty="0"/>
              <a:t>обучение на дистанционных курсах повышения квалификации.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306</Words>
  <Application>Microsoft Office PowerPoint</Application>
  <PresentationFormat>Экран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Использование информационно-коммуникационных технологий в работе учителя - логопеда дошкольного учреждения</vt:lpstr>
      <vt:lpstr>НАПРАВЛЕНИЕ РАБОТЫ</vt:lpstr>
      <vt:lpstr>  ДИАГНОСТИКА</vt:lpstr>
      <vt:lpstr>КОРРЕКЦИЯ  РЕЧЕВЫХ НАРУШЕНИЙ</vt:lpstr>
      <vt:lpstr>Слайд 6</vt:lpstr>
      <vt:lpstr>Слайд 7</vt:lpstr>
      <vt:lpstr>ПРЕДОСТАВЛЯЮЩИЕСЯ ВОЗМОЖНОСТИ: </vt:lpstr>
      <vt:lpstr>  РАБОТА С КОЛЛЕГАМИ</vt:lpstr>
      <vt:lpstr>РАБОТА С ПЕДАГОГАМИ И РОДИТЕЛЯМИ</vt:lpstr>
      <vt:lpstr>МЕТОДИЧЕСКАЯ РАБОТА</vt:lpstr>
      <vt:lpstr>Слайд 12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39</cp:revision>
  <dcterms:created xsi:type="dcterms:W3CDTF">2017-12-02T22:49:42Z</dcterms:created>
  <dcterms:modified xsi:type="dcterms:W3CDTF">2017-12-03T05:47:54Z</dcterms:modified>
</cp:coreProperties>
</file>