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382" r:id="rId2"/>
    <p:sldId id="357" r:id="rId3"/>
    <p:sldId id="378" r:id="rId4"/>
    <p:sldId id="369" r:id="rId5"/>
    <p:sldId id="365" r:id="rId6"/>
    <p:sldId id="373" r:id="rId7"/>
    <p:sldId id="375" r:id="rId8"/>
    <p:sldId id="374" r:id="rId9"/>
    <p:sldId id="364" r:id="rId10"/>
    <p:sldId id="381" r:id="rId11"/>
    <p:sldId id="383" r:id="rId12"/>
    <p:sldId id="372" r:id="rId13"/>
    <p:sldId id="35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5141" autoAdjust="0"/>
  </p:normalViewPr>
  <p:slideViewPr>
    <p:cSldViewPr>
      <p:cViewPr>
        <p:scale>
          <a:sx n="80" d="100"/>
          <a:sy n="80" d="100"/>
        </p:scale>
        <p:origin x="-11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FA005-58C5-45DE-A72D-041A7E8D3E84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7284E-7596-4B4A-832D-0B899C633E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769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7284E-7596-4B4A-832D-0B899C633ED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849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DEF5-A545-49AA-9129-1A036E7703BC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C0709-2B29-4975-98C4-B794C3960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DEF5-A545-49AA-9129-1A036E7703BC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C0709-2B29-4975-98C4-B794C3960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DEF5-A545-49AA-9129-1A036E7703BC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C0709-2B29-4975-98C4-B794C3960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DEF5-A545-49AA-9129-1A036E7703BC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C0709-2B29-4975-98C4-B794C3960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DEF5-A545-49AA-9129-1A036E7703BC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C0709-2B29-4975-98C4-B794C3960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DEF5-A545-49AA-9129-1A036E7703BC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C0709-2B29-4975-98C4-B794C3960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DEF5-A545-49AA-9129-1A036E7703BC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C0709-2B29-4975-98C4-B794C3960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DEF5-A545-49AA-9129-1A036E7703BC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C0709-2B29-4975-98C4-B794C3960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DEF5-A545-49AA-9129-1A036E7703BC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C0709-2B29-4975-98C4-B794C3960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DEF5-A545-49AA-9129-1A036E7703BC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C0709-2B29-4975-98C4-B794C3960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DEF5-A545-49AA-9129-1A036E7703BC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C0709-2B29-4975-98C4-B794C396055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336DEF5-A545-49AA-9129-1A036E7703BC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5BC0709-2B29-4975-98C4-B794C3960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1357258" y="3140968"/>
            <a:ext cx="6663214" cy="21846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Использование нестандартного оборудования в физкультурно – оздоровительной </a:t>
            </a:r>
            <a:r>
              <a:rPr lang="ru-RU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работе первой младшей группе «Ягодка»</a:t>
            </a:r>
          </a:p>
          <a:p>
            <a:pPr algn="r">
              <a:spcBef>
                <a:spcPts val="0"/>
              </a:spcBef>
            </a:pPr>
            <a:endParaRPr lang="ru-RU" sz="2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Воспитатели:</a:t>
            </a:r>
          </a:p>
          <a:p>
            <a:pPr algn="r">
              <a:spcBef>
                <a:spcPts val="0"/>
              </a:spcBef>
            </a:pPr>
            <a:r>
              <a:rPr lang="ru-RU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Долматова С.М.</a:t>
            </a:r>
          </a:p>
          <a:p>
            <a:pPr algn="r">
              <a:spcBef>
                <a:spcPts val="0"/>
              </a:spcBef>
            </a:pPr>
            <a:r>
              <a:rPr lang="ru-RU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Рыжкова Л.В.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357258" y="4933764"/>
            <a:ext cx="7786742" cy="150378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spcBef>
                <a:spcPts val="0"/>
              </a:spcBef>
              <a:buNone/>
            </a:pP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9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44977"/>
            <a:ext cx="4261820" cy="25464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61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1198628" y="188640"/>
            <a:ext cx="6832848" cy="17526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i="1" dirty="0">
                <a:solidFill>
                  <a:srgbClr val="FF0000"/>
                </a:solidFill>
                <a:latin typeface="Monotype Corsiva" pitchFamily="66" charset="0"/>
              </a:rPr>
              <a:t>«Ленточки»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l"/>
            <a:r>
              <a:rPr lang="ru-RU" sz="2800" b="1" u="sng" dirty="0">
                <a:solidFill>
                  <a:srgbClr val="FF0000"/>
                </a:solidFill>
                <a:latin typeface="Monotype Corsiva" pitchFamily="66" charset="0"/>
              </a:rPr>
              <a:t>Материал</a:t>
            </a:r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: разноцветные ленты, колечки</a:t>
            </a:r>
            <a:endParaRPr lang="ru-RU" sz="2800" b="1" i="0" dirty="0">
              <a:solidFill>
                <a:srgbClr val="FF0000"/>
              </a:solidFill>
              <a:effectLst/>
              <a:latin typeface="Monotype Corsiva" pitchFamily="66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772072" y="502156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spcBef>
                <a:spcPts val="0"/>
              </a:spcBef>
              <a:buNone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074" name="Picture 2" descr="C:\Users\User\Desktop\DSCN39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85714"/>
            <a:ext cx="5596114" cy="34358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7" y="5301208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elvetica Neue"/>
              </a:rPr>
              <a:t>Цель: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elvetica Neue"/>
              </a:rPr>
              <a:t> учить выполнять ОРУ с предметами, развивать внимание, ловкость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elvetica Neue"/>
              </a:rPr>
              <a:t>Варианты использования: праздники, танцы, подвижные игры или просто для хорошего настроения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616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251520" y="332656"/>
            <a:ext cx="7779956" cy="73228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i="0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  <a:t>Игра « Мышка»</a:t>
            </a:r>
            <a:endParaRPr lang="ru-RU" sz="2800" b="1" i="0" dirty="0">
              <a:solidFill>
                <a:srgbClr val="FF0000"/>
              </a:solidFill>
              <a:effectLst/>
              <a:latin typeface="Monotype Corsiva" pitchFamily="66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772072" y="502156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spcBef>
                <a:spcPts val="0"/>
              </a:spcBef>
              <a:buNone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06965"/>
            <a:ext cx="5461719" cy="4574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5157193"/>
            <a:ext cx="6769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Цель: развивает у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детей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ловкость, координацию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движений,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глазомер и попадание в цель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350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620688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/>
                <a:cs typeface="Latha" pitchFamily="34" charset="0"/>
              </a:rPr>
              <a:t>Оборудование используется во время гимнастики после сна и в самостоятельной двигательной деятельности с учетом индивидуальных возможностей детей и уровня их физической подготовки.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/>
                <a:cs typeface="Latha" pitchFamily="34" charset="0"/>
              </a:rPr>
              <a:t>Упражнения с нестандартным оборудованием создают положительный настрой, повышают настроение, дают заряд бодрости и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/>
                <a:cs typeface="Latha" pitchFamily="34" charset="0"/>
              </a:rPr>
              <a:t>энергии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/>
              <a:cs typeface="Lath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893" y="3356992"/>
            <a:ext cx="4680520" cy="26327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368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700808"/>
            <a:ext cx="8013576" cy="1440160"/>
          </a:xfrm>
        </p:spPr>
        <p:txBody>
          <a:bodyPr/>
          <a:lstStyle/>
          <a:p>
            <a:pPr algn="ctr"/>
            <a:r>
              <a:rPr lang="ru-RU" sz="60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 panose="03010101010201010101" pitchFamily="66" charset="0"/>
              </a:rPr>
              <a:t>Спасибо за внимание!</a:t>
            </a:r>
            <a:endParaRPr lang="ru-RU" sz="6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05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 txBox="1">
            <a:spLocks/>
          </p:cNvSpPr>
          <p:nvPr/>
        </p:nvSpPr>
        <p:spPr>
          <a:xfrm>
            <a:off x="1772072" y="502156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spcBef>
                <a:spcPts val="0"/>
              </a:spcBef>
              <a:buNone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468238"/>
            <a:ext cx="84969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Для соразмерности, красоты и здоровья </a:t>
            </a:r>
            <a:endParaRPr lang="ru-RU" sz="3200" b="1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требуется </a:t>
            </a:r>
            <a: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не только образование в области наук </a:t>
            </a:r>
            <a:endParaRPr lang="ru-RU" sz="3200" b="1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и </a:t>
            </a:r>
            <a: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искусства, но и занятия всю жизнь физическими упражнениями, </a:t>
            </a:r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гимнастикой.</a:t>
            </a:r>
          </a:p>
          <a:p>
            <a:pPr algn="ctr"/>
            <a:endParaRPr lang="ru-RU" sz="32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r"/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Платон</a:t>
            </a:r>
            <a:endParaRPr lang="ru-RU" sz="32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8462"/>
            <a:ext cx="4387980" cy="2468238"/>
          </a:xfrm>
          <a:prstGeom prst="round2DiagRect">
            <a:avLst>
              <a:gd name="adj1" fmla="val 43129"/>
              <a:gd name="adj2" fmla="val 0"/>
            </a:avLst>
          </a:prstGeom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763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323528" y="404664"/>
            <a:ext cx="8496944" cy="59046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цели</a:t>
            </a:r>
            <a:r>
              <a:rPr lang="ru-RU" sz="3600" dirty="0">
                <a:solidFill>
                  <a:srgbClr val="FF0000"/>
                </a:solidFill>
                <a:latin typeface="Monotype Corsiva" panose="03010101010201010101" pitchFamily="66" charset="0"/>
              </a:rPr>
              <a:t>: </a:t>
            </a:r>
          </a:p>
          <a:p>
            <a:pPr algn="l"/>
            <a:r>
              <a:rPr lang="ru-RU" sz="2000" dirty="0">
                <a:solidFill>
                  <a:srgbClr val="002060"/>
                </a:solidFill>
                <a:latin typeface="Monotype Corsiva" panose="03010101010201010101" pitchFamily="66" charset="0"/>
              </a:rPr>
              <a:t>- повысить интерес детей к различным видам двигательной деятельности; </a:t>
            </a:r>
          </a:p>
          <a:p>
            <a:pPr algn="l"/>
            <a:r>
              <a:rPr lang="ru-RU" sz="2000" dirty="0">
                <a:solidFill>
                  <a:srgbClr val="002060"/>
                </a:solidFill>
                <a:latin typeface="Monotype Corsiva" panose="03010101010201010101" pitchFamily="66" charset="0"/>
              </a:rPr>
              <a:t>- увеличить их двигательную активность; </a:t>
            </a:r>
          </a:p>
          <a:p>
            <a:pPr algn="l"/>
            <a:r>
              <a:rPr lang="ru-RU" sz="2000" dirty="0">
                <a:solidFill>
                  <a:srgbClr val="002060"/>
                </a:solidFill>
                <a:latin typeface="Monotype Corsiva" panose="03010101010201010101" pitchFamily="66" charset="0"/>
              </a:rPr>
              <a:t>- поднять эмоциональный настрой на физкультурных занятиях; </a:t>
            </a:r>
          </a:p>
          <a:p>
            <a:pPr algn="l"/>
            <a:r>
              <a:rPr lang="ru-RU" sz="2000" dirty="0">
                <a:solidFill>
                  <a:srgbClr val="002060"/>
                </a:solidFill>
                <a:latin typeface="Monotype Corsiva" panose="03010101010201010101" pitchFamily="66" charset="0"/>
              </a:rPr>
              <a:t>- привлечь родителей к решению этих проблем.</a:t>
            </a:r>
          </a:p>
          <a:p>
            <a:r>
              <a:rPr lang="ru-RU" sz="36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задачи</a:t>
            </a:r>
            <a:r>
              <a:rPr lang="ru-RU" sz="3600" dirty="0">
                <a:solidFill>
                  <a:srgbClr val="FF0000"/>
                </a:solidFill>
                <a:latin typeface="Monotype Corsiva" panose="03010101010201010101" pitchFamily="66" charset="0"/>
              </a:rPr>
              <a:t>:</a:t>
            </a:r>
          </a:p>
          <a:p>
            <a:pPr algn="l"/>
            <a:r>
              <a:rPr lang="ru-RU" sz="2000" dirty="0">
                <a:solidFill>
                  <a:srgbClr val="002060"/>
                </a:solidFill>
                <a:latin typeface="Monotype Corsiva" panose="03010101010201010101" pitchFamily="66" charset="0"/>
              </a:rPr>
              <a:t>1.Чередовать различные виды деятельности детей, направляя их интересы, стимулируя желания детей заниматься двигательной деятельностью.</a:t>
            </a:r>
          </a:p>
          <a:p>
            <a:pPr algn="l"/>
            <a:r>
              <a:rPr lang="ru-RU" sz="2000" dirty="0">
                <a:solidFill>
                  <a:srgbClr val="002060"/>
                </a:solidFill>
                <a:latin typeface="Monotype Corsiva" panose="03010101010201010101" pitchFamily="66" charset="0"/>
              </a:rPr>
              <a:t>2. Улучшить методику проведения занятий по физической культуре, создать эмоциональный комфорт для детей на физкультурных занятиях.</a:t>
            </a:r>
          </a:p>
          <a:p>
            <a:pPr algn="l"/>
            <a:r>
              <a:rPr lang="ru-RU" sz="2000" dirty="0">
                <a:solidFill>
                  <a:srgbClr val="002060"/>
                </a:solidFill>
                <a:latin typeface="Monotype Corsiva" panose="03010101010201010101" pitchFamily="66" charset="0"/>
              </a:rPr>
              <a:t>3. Работать над организацией самостоятельной двигательной деятельности детей.</a:t>
            </a:r>
          </a:p>
          <a:p>
            <a:pPr algn="l"/>
            <a:r>
              <a:rPr lang="ru-RU" sz="2000" dirty="0">
                <a:solidFill>
                  <a:srgbClr val="002060"/>
                </a:solidFill>
                <a:latin typeface="Monotype Corsiva" panose="03010101010201010101" pitchFamily="66" charset="0"/>
              </a:rPr>
              <a:t>4.Изготовить силами воспитателей и родителей для занятий и самостоятельной </a:t>
            </a:r>
            <a:r>
              <a:rPr lang="ru-RU" sz="20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деятельности детей нестандартное </a:t>
            </a:r>
            <a:r>
              <a:rPr lang="ru-RU" sz="2000" dirty="0">
                <a:solidFill>
                  <a:srgbClr val="002060"/>
                </a:solidFill>
                <a:latin typeface="Monotype Corsiva" panose="03010101010201010101" pitchFamily="66" charset="0"/>
              </a:rPr>
              <a:t>оборудование.</a:t>
            </a:r>
          </a:p>
          <a:p>
            <a:pPr algn="just"/>
            <a:endParaRPr lang="ru-RU" sz="1800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772072" y="502156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spcBef>
                <a:spcPts val="0"/>
              </a:spcBef>
              <a:buNone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32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60648"/>
            <a:ext cx="8229600" cy="998984"/>
          </a:xfrm>
        </p:spPr>
        <p:txBody>
          <a:bodyPr/>
          <a:lstStyle/>
          <a:p>
            <a:pPr algn="ctr" fontAlgn="base">
              <a:spcAft>
                <a:spcPct val="0"/>
              </a:spcAft>
            </a:pPr>
            <a:r>
              <a:rPr lang="ru-RU" sz="36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</a:rPr>
              <a:t>Пособия, выполненные своими руками . Разноцветные вязанные мячики</a:t>
            </a:r>
            <a:endParaRPr lang="ru-RU" sz="3600" b="1" kern="1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2230090"/>
            <a:ext cx="4481513" cy="3359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CCC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77855" y="5589240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  <a:ea typeface="+mj-ea"/>
                <a:cs typeface="Microsoft Uighur" pitchFamily="2" charset="-78"/>
              </a:rPr>
              <a:t>Использование : </a:t>
            </a: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  <a:ea typeface="+mj-ea"/>
                <a:cs typeface="Microsoft Uighur" pitchFamily="2" charset="-78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  <a:ea typeface="+mj-ea"/>
                <a:cs typeface="Microsoft Uighur" pitchFamily="2" charset="-78"/>
              </a:rPr>
              <a:t>для  развития 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  <a:ea typeface="+mj-ea"/>
                <a:cs typeface="Microsoft Uighur" pitchFamily="2" charset="-78"/>
              </a:rPr>
              <a:t>координации движений</a:t>
            </a: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  <a:ea typeface="+mj-ea"/>
                <a:cs typeface="Microsoft Uighur" pitchFamily="2" charset="-78"/>
              </a:rPr>
              <a:t>, 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  <a:ea typeface="+mj-ea"/>
                <a:cs typeface="Microsoft Uighur" pitchFamily="2" charset="-78"/>
              </a:rPr>
              <a:t>ловкости , меткости  ,развития  глазомера</a:t>
            </a:r>
            <a:endParaRPr lang="ru-RU" sz="2400" b="1" dirty="0">
              <a:solidFill>
                <a:srgbClr val="7030A0"/>
              </a:solidFill>
              <a:latin typeface="Monotype Corsiva" pitchFamily="66" charset="0"/>
              <a:cs typeface="Microsoft Uighur" pitchFamily="2" charset="-78"/>
            </a:endParaRPr>
          </a:p>
        </p:txBody>
      </p:sp>
      <p:pic>
        <p:nvPicPr>
          <p:cNvPr id="1026" name="Picture 2" descr="E:\нестандартное об\DSCN39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708920"/>
            <a:ext cx="2849252" cy="2005394"/>
          </a:xfrm>
          <a:prstGeom prst="rect">
            <a:avLst/>
          </a:prstGeom>
          <a:ln w="38100" cap="sq">
            <a:solidFill>
              <a:srgbClr val="CCCC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27584" y="1484784"/>
            <a:ext cx="4535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« Накорми  мишку</a:t>
            </a:r>
            <a:r>
              <a:rPr lang="ru-RU" sz="3600" dirty="0" smtClean="0">
                <a:solidFill>
                  <a:srgbClr val="7030A0"/>
                </a:solidFill>
                <a:latin typeface="Monotype Corsiva" pitchFamily="66" charset="0"/>
              </a:rPr>
              <a:t>»</a:t>
            </a:r>
            <a:endParaRPr lang="ru-RU" sz="3600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33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62764" cy="2529572"/>
          </a:xfrm>
        </p:spPr>
        <p:txBody>
          <a:bodyPr/>
          <a:lstStyle/>
          <a:p>
            <a:pPr algn="ctr" fontAlgn="base">
              <a:spcAft>
                <a:spcPct val="0"/>
              </a:spcAft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Игры 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Моталочки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»</a:t>
            </a:r>
            <a:b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 </a:t>
            </a:r>
            <a: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+mj-cs"/>
              </a:rPr>
              <a:t>Используются для эффективной тренировки мелкой моторики пальцев рук; для совершенствования ловкости, координации и быстроты движений.</a:t>
            </a:r>
            <a:endParaRPr lang="ru-RU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24208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050" name="Picture 2" descr="F:\нестандартное об\SAM_06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96952"/>
            <a:ext cx="4317091" cy="32378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CCC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19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нестандартное об\SAM_24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500174"/>
            <a:ext cx="4381531" cy="3286148"/>
          </a:xfrm>
          <a:prstGeom prst="round2DiagRect">
            <a:avLst/>
          </a:prstGeom>
          <a:noFill/>
          <a:ln w="57150">
            <a:solidFill>
              <a:srgbClr val="CCC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3" y="332656"/>
            <a:ext cx="6264696" cy="126754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«Змейка»</a:t>
            </a:r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4941168"/>
            <a:ext cx="49502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Microsoft Uighur" pitchFamily="2" charset="-78"/>
              </a:rPr>
              <a:t>Используется</a:t>
            </a: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Microsoft Uighur" pitchFamily="2" charset="-78"/>
              </a:rPr>
              <a:t> :</a:t>
            </a:r>
            <a:r>
              <a:rPr lang="ru-RU" sz="2800" b="1" kern="0" dirty="0">
                <a:solidFill>
                  <a:srgbClr val="7030A0"/>
                </a:solidFill>
                <a:latin typeface="Monotype Corsiva" pitchFamily="66" charset="0"/>
                <a:ea typeface="+mj-ea"/>
                <a:cs typeface="Microsoft Uighur" pitchFamily="2" charset="-78"/>
              </a:rPr>
              <a:t>д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Microsoft Uighur" pitchFamily="2" charset="-78"/>
              </a:rPr>
              <a:t>ля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Microsoft Uighur" pitchFamily="2" charset="-78"/>
              </a:rPr>
              <a:t>выполнения разнообразных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Microsoft Uighur" pitchFamily="2" charset="-78"/>
              </a:rPr>
              <a:t>  упражнений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Microsoft Uighur" pitchFamily="2" charset="-78"/>
              </a:rPr>
              <a:t>и игр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Monotype Corsiva" pitchFamily="66" charset="0"/>
              <a:cs typeface="Microsoft Uighur" pitchFamily="2" charset="-78"/>
            </a:endParaRPr>
          </a:p>
        </p:txBody>
      </p:sp>
      <p:pic>
        <p:nvPicPr>
          <p:cNvPr id="2050" name="Picture 2" descr="E:\нестандартное об\DSCN39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5286378" y="1928802"/>
            <a:ext cx="3404927" cy="2292286"/>
          </a:xfrm>
          <a:prstGeom prst="roundRect">
            <a:avLst/>
          </a:prstGeom>
          <a:noFill/>
          <a:ln w="57150">
            <a:solidFill>
              <a:srgbClr val="CCCCFF"/>
            </a:solidFill>
          </a:ln>
        </p:spPr>
      </p:pic>
    </p:spTree>
    <p:extLst>
      <p:ext uri="{BB962C8B-B14F-4D97-AF65-F5344CB8AC3E}">
        <p14:creationId xmlns:p14="http://schemas.microsoft.com/office/powerpoint/2010/main" val="31537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705" y="10840"/>
            <a:ext cx="8229600" cy="792088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«Божья коровка»</a:t>
            </a:r>
            <a:endParaRPr lang="ru-RU" sz="4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074" name="Picture 2" descr="F:\нестандартное об\SAM_24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40" y="815535"/>
            <a:ext cx="3888172" cy="29161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нестандартное об\SAM_24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894011"/>
            <a:ext cx="3678900" cy="2759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2" descr="E:\нестандартное об\DSCN39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 flipH="1" flipV="1">
            <a:off x="2294026" y="4437112"/>
            <a:ext cx="3313416" cy="18640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940152" y="4437112"/>
            <a:ext cx="2880320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/>
              </a:rPr>
              <a:t>Божьи коровки используются</a:t>
            </a:r>
            <a:r>
              <a:rPr lang="ru-RU" b="1" dirty="0">
                <a:solidFill>
                  <a:srgbClr val="FF0000"/>
                </a:solidFill>
                <a:latin typeface="Comic Sans MS"/>
              </a:rPr>
              <a:t> для </a:t>
            </a:r>
            <a:r>
              <a:rPr lang="ru-RU" b="1" dirty="0" smtClean="0">
                <a:solidFill>
                  <a:srgbClr val="FF0000"/>
                </a:solidFill>
                <a:latin typeface="Comic Sans MS"/>
              </a:rPr>
              <a:t>перешагивания,</a:t>
            </a:r>
            <a:endParaRPr lang="ru-RU" b="1" dirty="0">
              <a:solidFill>
                <a:srgbClr val="FF0000"/>
              </a:solidFill>
              <a:latin typeface="Arial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Comic Sans MS"/>
              </a:rPr>
              <a:t>ходьбы </a:t>
            </a:r>
            <a:r>
              <a:rPr lang="ru-RU" b="1" dirty="0">
                <a:solidFill>
                  <a:srgbClr val="FF0000"/>
                </a:solidFill>
                <a:latin typeface="Comic Sans MS"/>
              </a:rPr>
              <a:t>и бега змейкой; </a:t>
            </a:r>
            <a:r>
              <a:rPr lang="ru-RU" b="1" dirty="0" smtClean="0">
                <a:solidFill>
                  <a:srgbClr val="FF0000"/>
                </a:solidFill>
                <a:latin typeface="Comic Sans MS"/>
              </a:rPr>
              <a:t>счёта</a:t>
            </a:r>
            <a:endParaRPr lang="ru-RU" b="1" i="0" dirty="0">
              <a:solidFill>
                <a:srgbClr val="FF0000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577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нестандартное об\SAM_24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31658"/>
            <a:ext cx="3275856" cy="2456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-171400"/>
            <a:ext cx="7234963" cy="1771599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               «Массажные тапочки»</a:t>
            </a:r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5123" name="Picture 3" descr="F:\нестандартное об\SAM_24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271618"/>
            <a:ext cx="4235963" cy="31769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4725144"/>
            <a:ext cx="68407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/>
              </a:rPr>
              <a:t>Материал: Ткань,  синтепон,  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/>
            </a:endParaRPr>
          </a:p>
          <a:p>
            <a:pPr algn="just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/>
              </a:rPr>
              <a:t>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/>
              </a:rPr>
              <a:t> 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/>
              </a:rPr>
              <a:t>цель: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/>
            </a:endParaRPr>
          </a:p>
          <a:p>
            <a:pPr algn="just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/>
              </a:rPr>
              <a:t>-интенсивно массируют стопы;</a:t>
            </a:r>
          </a:p>
          <a:p>
            <a:pPr algn="just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/>
              </a:rPr>
              <a:t>— улучшают кровоток в тканях;</a:t>
            </a:r>
          </a:p>
          <a:p>
            <a:pPr algn="just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/>
              </a:rPr>
              <a:t>— способствуют расслаблению мышц.</a:t>
            </a:r>
          </a:p>
          <a:p>
            <a:pPr algn="just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/>
              </a:rPr>
              <a:t>Использование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/>
              </a:rPr>
              <a:t>: индивидуальная  и подгрупповая работа по коррекции плоскостопия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/>
              </a:rPr>
              <a:t>после дневного сна.</a:t>
            </a:r>
            <a:endParaRPr lang="ru-RU" b="1" i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33415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27784" y="1196752"/>
            <a:ext cx="5506771" cy="403447"/>
          </a:xfrm>
        </p:spPr>
        <p:txBody>
          <a:bodyPr/>
          <a:lstStyle/>
          <a:p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Игра « Накорми птенца»</a:t>
            </a:r>
          </a:p>
        </p:txBody>
      </p:sp>
      <p:pic>
        <p:nvPicPr>
          <p:cNvPr id="1026" name="Picture 2" descr="C:\Users\User\Desktop\DSCN39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011" y="1844824"/>
            <a:ext cx="5278269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с одним вырезанным углом 1"/>
          <p:cNvSpPr/>
          <p:nvPr/>
        </p:nvSpPr>
        <p:spPr>
          <a:xfrm>
            <a:off x="4355976" y="2708920"/>
            <a:ext cx="914400" cy="914400"/>
          </a:xfrm>
          <a:prstGeom prst="snip1Rect">
            <a:avLst/>
          </a:prstGeom>
        </p:spPr>
        <p:txBody>
          <a:bodyPr wrap="square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800" b="1" kern="1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alibri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508104" y="3068960"/>
            <a:ext cx="914400" cy="914400"/>
          </a:xfrm>
          <a:prstGeom prst="roundRect">
            <a:avLst/>
          </a:prstGeom>
        </p:spPr>
        <p:txBody>
          <a:bodyPr wrap="square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800" b="1" kern="1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7" y="5445224"/>
            <a:ext cx="612068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Дидактическое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 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пособие сделано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своими руками из пластиковых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бутылок.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Цель: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развитие мелкой моторики рук, усидчивости, внимания, воображения, глазомера </a:t>
            </a:r>
          </a:p>
        </p:txBody>
      </p:sp>
    </p:spTree>
    <p:extLst>
      <p:ext uri="{BB962C8B-B14F-4D97-AF65-F5344CB8AC3E}">
        <p14:creationId xmlns:p14="http://schemas.microsoft.com/office/powerpoint/2010/main" val="220719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heme/theme1.xml><?xml version="1.0" encoding="utf-8"?>
<a:theme xmlns:a="http://schemas.openxmlformats.org/drawingml/2006/main" name="Spring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fontAlgn="base">
          <a:spcBef>
            <a:spcPct val="0"/>
          </a:spcBef>
          <a:spcAft>
            <a:spcPct val="0"/>
          </a:spcAft>
          <a:defRPr sz="4800" b="1" kern="10" dirty="0" smtClean="0">
            <a:ln w="19050">
              <a:solidFill>
                <a:srgbClr val="99CCFF"/>
              </a:solidFill>
              <a:round/>
              <a:headEnd/>
              <a:tailEnd/>
            </a:ln>
            <a:solidFill>
              <a:srgbClr val="FF0000"/>
            </a:solidFill>
            <a:effectLst>
              <a:outerShdw dist="35921" dir="2700000" algn="ctr" rotWithShape="0">
                <a:srgbClr val="990000"/>
              </a:outerShdw>
            </a:effectLst>
            <a:latin typeface="Calibri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1606</TotalTime>
  <Words>278</Words>
  <Application>Microsoft Office PowerPoint</Application>
  <PresentationFormat>Экран (4:3)</PresentationFormat>
  <Paragraphs>48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Spring</vt:lpstr>
      <vt:lpstr>Презентация PowerPoint</vt:lpstr>
      <vt:lpstr>Презентация PowerPoint</vt:lpstr>
      <vt:lpstr>Презентация PowerPoint</vt:lpstr>
      <vt:lpstr>Пособия, выполненные своими руками . Разноцветные вязанные мячики</vt:lpstr>
      <vt:lpstr>Игры  Моталочки»  Используются для эффективной тренировки мелкой моторики пальцев рук; для совершенствования ловкости, координации и быстроты движений.</vt:lpstr>
      <vt:lpstr>«Змейка»</vt:lpstr>
      <vt:lpstr>«Божья коровка»</vt:lpstr>
      <vt:lpstr>               «Массажные тапочки»</vt:lpstr>
      <vt:lpstr>Игра « Накорми птенца»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</dc:creator>
  <cp:lastModifiedBy>User</cp:lastModifiedBy>
  <cp:revision>138</cp:revision>
  <dcterms:created xsi:type="dcterms:W3CDTF">2013-03-16T17:29:53Z</dcterms:created>
  <dcterms:modified xsi:type="dcterms:W3CDTF">2017-12-01T13:03:04Z</dcterms:modified>
</cp:coreProperties>
</file>