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5" r:id="rId9"/>
    <p:sldId id="263" r:id="rId10"/>
    <p:sldId id="264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09" autoAdjust="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dirty="0" smtClean="0"/>
              <a:t>осуществляет</a:t>
            </a:r>
            <a:r>
              <a:rPr lang="ru-RU" sz="2400" baseline="0" dirty="0" smtClean="0"/>
              <a:t> свою деятельность по четырём направлениям </a:t>
            </a:r>
            <a:endParaRPr lang="ru-RU" sz="2400" dirty="0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</c:v>
                </c:pt>
              </c:strCache>
            </c:strRef>
          </c:tx>
          <c:explosion val="22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физкультурно-спортивное</c:v>
                </c:pt>
                <c:pt idx="1">
                  <c:v>эколого-биологическое</c:v>
                </c:pt>
                <c:pt idx="2">
                  <c:v>социально-педагогическое</c:v>
                </c:pt>
                <c:pt idx="3">
                  <c:v>художественно-эстетическое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0.17500000000000004</c:v>
                </c:pt>
                <c:pt idx="1">
                  <c:v>5.6000000000000022E-2</c:v>
                </c:pt>
                <c:pt idx="2">
                  <c:v>0.10600000000000002</c:v>
                </c:pt>
                <c:pt idx="3">
                  <c:v>0.66400000000000103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b="1"/>
            </a:pPr>
            <a:endParaRPr lang="ru-RU"/>
          </a:p>
        </c:txPr>
      </c:legendEntry>
      <c:layout>
        <c:manualLayout>
          <c:xMode val="edge"/>
          <c:yMode val="edge"/>
          <c:x val="0.66131445983684622"/>
          <c:y val="0.2470434908941746"/>
          <c:w val="0.32964096107080326"/>
          <c:h val="0.6920231085434969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000" dirty="0" smtClean="0">
                <a:latin typeface="Corbel" pitchFamily="34" charset="0"/>
              </a:rPr>
              <a:t>-</a:t>
            </a:r>
            <a:r>
              <a:rPr lang="ru-RU" sz="3000" baseline="0" dirty="0" smtClean="0">
                <a:latin typeface="Corbel" pitchFamily="34" charset="0"/>
              </a:rPr>
              <a:t> сведения по аттестации:</a:t>
            </a:r>
            <a:endParaRPr lang="ru-RU" sz="3000" dirty="0">
              <a:latin typeface="Corbel" pitchFamily="34" charset="0"/>
            </a:endParaRPr>
          </a:p>
        </c:rich>
      </c:tx>
      <c:layout>
        <c:manualLayout>
          <c:xMode val="edge"/>
          <c:yMode val="edge"/>
          <c:x val="1.7721943938596198E-2"/>
          <c:y val="2.2046161537606964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-6.4483777164856164E-3"/>
                  <c:y val="-0.1367472479909643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717037478927462E-2"/>
                  <c:y val="0.1560978178350554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соответствие занимаемой должности</c:v>
                </c:pt>
                <c:pt idx="1">
                  <c:v>первая квалификационная категория</c:v>
                </c:pt>
                <c:pt idx="2">
                  <c:v>вторая квалификационная категория</c:v>
                </c:pt>
                <c:pt idx="3">
                  <c:v>не аттестованные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0.18200000000000008</c:v>
                </c:pt>
                <c:pt idx="1">
                  <c:v>9.0000000000000024E-2</c:v>
                </c:pt>
                <c:pt idx="2">
                  <c:v>9.0000000000000024E-2</c:v>
                </c:pt>
                <c:pt idx="3">
                  <c:v>0.63800000000000034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286393299295242"/>
          <c:y val="0.1398947339184535"/>
          <c:w val="0.33793419088700344"/>
          <c:h val="0.838800966559272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высшее</c:v>
                </c:pt>
                <c:pt idx="1">
                  <c:v>среднее</c:v>
                </c:pt>
                <c:pt idx="2">
                  <c:v>неоконченное высшее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0.45500000000000002</c:v>
                </c:pt>
                <c:pt idx="1">
                  <c:v>0.45500000000000002</c:v>
                </c:pt>
                <c:pt idx="2">
                  <c:v>9.0000000000000024E-2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 2 лет</c:v>
                </c:pt>
                <c:pt idx="1">
                  <c:v>2-5 лет</c:v>
                </c:pt>
                <c:pt idx="2">
                  <c:v>5-10 лет</c:v>
                </c:pt>
                <c:pt idx="3">
                  <c:v>свыше 10 лет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1797391732283544"/>
          <c:y val="0.1765300196850394"/>
          <c:w val="0.26952608267716538"/>
          <c:h val="0.6219399606299216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8410-1228-4CA3-AD2D-00C03E331236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66D2-4D98-42B9-BE60-AD3A2A60F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8410-1228-4CA3-AD2D-00C03E331236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66D2-4D98-42B9-BE60-AD3A2A60F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8410-1228-4CA3-AD2D-00C03E331236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66D2-4D98-42B9-BE60-AD3A2A60F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8410-1228-4CA3-AD2D-00C03E331236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66D2-4D98-42B9-BE60-AD3A2A60F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8410-1228-4CA3-AD2D-00C03E331236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66D2-4D98-42B9-BE60-AD3A2A60F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8410-1228-4CA3-AD2D-00C03E331236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66D2-4D98-42B9-BE60-AD3A2A60F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8410-1228-4CA3-AD2D-00C03E331236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66D2-4D98-42B9-BE60-AD3A2A60F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8410-1228-4CA3-AD2D-00C03E331236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66D2-4D98-42B9-BE60-AD3A2A60F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8410-1228-4CA3-AD2D-00C03E331236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66D2-4D98-42B9-BE60-AD3A2A60F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8410-1228-4CA3-AD2D-00C03E331236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66D2-4D98-42B9-BE60-AD3A2A60F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8410-1228-4CA3-AD2D-00C03E331236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F8166D2-4D98-42B9-BE60-AD3A2A60FF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D98410-1228-4CA3-AD2D-00C03E331236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8166D2-4D98-42B9-BE60-AD3A2A60FF2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Изображение 0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9" name="Прямоугольник 8"/>
          <p:cNvSpPr/>
          <p:nvPr/>
        </p:nvSpPr>
        <p:spPr>
          <a:xfrm>
            <a:off x="2268252" y="5842337"/>
            <a:ext cx="44526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 Кущёвский район</a:t>
            </a:r>
          </a:p>
          <a:p>
            <a:pPr algn="ctr"/>
            <a:r>
              <a:rPr lang="ru-RU" sz="3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с. Красное</a:t>
            </a:r>
            <a:endParaRPr lang="ru-RU" sz="30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>
            <a:spLocks/>
          </p:cNvSpPr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Муниципальное бюджетное образовательное учреждение </a:t>
            </a:r>
          </a:p>
          <a:p>
            <a:pPr algn="ctr"/>
            <a:r>
              <a:rPr lang="ru-RU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дополнительного образования детей</a:t>
            </a:r>
          </a:p>
          <a:p>
            <a:pPr algn="ctr"/>
            <a: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Центр детского творчества</a:t>
            </a:r>
            <a:endParaRPr lang="ru-RU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Педагогические кадры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2204864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b="1" i="1" dirty="0" smtClean="0"/>
              <a:t>Педагогический стаж:</a:t>
            </a:r>
            <a:endParaRPr lang="ru-RU" b="1" i="1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683568" y="2492896"/>
          <a:ext cx="784887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836712"/>
            <a:ext cx="7851648" cy="1368152"/>
          </a:xfrm>
        </p:spPr>
        <p:txBody>
          <a:bodyPr>
            <a:noAutofit/>
          </a:bodyPr>
          <a:lstStyle/>
          <a:p>
            <a:pPr algn="ctr"/>
            <a:r>
              <a:rPr lang="ru-RU" sz="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Материально-техническая база</a:t>
            </a:r>
            <a:endParaRPr lang="ru-RU" sz="5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348880"/>
            <a:ext cx="7854696" cy="648072"/>
          </a:xfrm>
        </p:spPr>
        <p:txBody>
          <a:bodyPr/>
          <a:lstStyle/>
          <a:p>
            <a:pPr algn="l">
              <a:buFont typeface="Wingdings" pitchFamily="2" charset="2"/>
              <a:buChar char="ü"/>
            </a:pPr>
            <a:r>
              <a:rPr lang="ru-RU" b="1" dirty="0" smtClean="0"/>
              <a:t>два рабочих кабинета;</a:t>
            </a:r>
          </a:p>
        </p:txBody>
      </p:sp>
      <p:pic>
        <p:nvPicPr>
          <p:cNvPr id="4" name="Рисунок 3" descr="DSC05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708920"/>
            <a:ext cx="4376977" cy="3282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Изображение 056.jpg"/>
          <p:cNvPicPr>
            <a:picLocks noChangeAspect="1"/>
          </p:cNvPicPr>
          <p:nvPr/>
        </p:nvPicPr>
        <p:blipFill rotWithShape="1">
          <a:blip r:embed="rId3" cstate="print"/>
          <a:srcRect l="-1" r="28743"/>
          <a:stretch/>
        </p:blipFill>
        <p:spPr>
          <a:xfrm>
            <a:off x="4427984" y="3501008"/>
            <a:ext cx="4392488" cy="3172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692696"/>
            <a:ext cx="8218112" cy="1440160"/>
          </a:xfrm>
        </p:spPr>
        <p:txBody>
          <a:bodyPr/>
          <a:lstStyle/>
          <a:p>
            <a:pPr algn="ctr"/>
            <a:r>
              <a:rPr lang="ru-RU" sz="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Материально-техническая база</a:t>
            </a:r>
            <a:endParaRPr lang="ru-RU" sz="5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348880"/>
            <a:ext cx="7772400" cy="18654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600" b="1" dirty="0" smtClean="0"/>
              <a:t> спортивный зал;</a:t>
            </a:r>
            <a:endParaRPr lang="ru-RU" sz="2600" b="1" dirty="0"/>
          </a:p>
        </p:txBody>
      </p:sp>
      <p:pic>
        <p:nvPicPr>
          <p:cNvPr id="4" name="Рисунок 3" descr="Изображение 042.jpg"/>
          <p:cNvPicPr>
            <a:picLocks noChangeAspect="1"/>
          </p:cNvPicPr>
          <p:nvPr/>
        </p:nvPicPr>
        <p:blipFill rotWithShape="1">
          <a:blip r:embed="rId2" cstate="print"/>
          <a:srcRect b="19149"/>
          <a:stretch/>
        </p:blipFill>
        <p:spPr>
          <a:xfrm>
            <a:off x="323528" y="3212976"/>
            <a:ext cx="5112568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Изображение 041.jpg"/>
          <p:cNvPicPr>
            <a:picLocks noChangeAspect="1"/>
          </p:cNvPicPr>
          <p:nvPr/>
        </p:nvPicPr>
        <p:blipFill rotWithShape="1">
          <a:blip r:embed="rId3" cstate="print"/>
          <a:srcRect b="16717"/>
          <a:stretch/>
        </p:blipFill>
        <p:spPr>
          <a:xfrm>
            <a:off x="4067943" y="2420888"/>
            <a:ext cx="4976561" cy="3240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64704"/>
            <a:ext cx="7851648" cy="1728192"/>
          </a:xfrm>
        </p:spPr>
        <p:txBody>
          <a:bodyPr>
            <a:normAutofit/>
          </a:bodyPr>
          <a:lstStyle/>
          <a:p>
            <a:pPr algn="ctr"/>
            <a:r>
              <a:rPr lang="ru-RU" sz="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Материально-техническая база</a:t>
            </a:r>
            <a:endParaRPr lang="ru-RU" sz="5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564904"/>
            <a:ext cx="7854696" cy="936104"/>
          </a:xfrm>
        </p:spPr>
        <p:txBody>
          <a:bodyPr/>
          <a:lstStyle/>
          <a:p>
            <a:pPr algn="l">
              <a:buFont typeface="Wingdings" pitchFamily="2" charset="2"/>
              <a:buChar char="ü"/>
            </a:pPr>
            <a:r>
              <a:rPr lang="ru-RU" b="1" dirty="0" smtClean="0"/>
              <a:t>актовый зал;</a:t>
            </a:r>
            <a:endParaRPr lang="ru-RU" b="1" dirty="0"/>
          </a:p>
        </p:txBody>
      </p:sp>
      <p:pic>
        <p:nvPicPr>
          <p:cNvPr id="4" name="Рисунок 3" descr="DSC051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74995"/>
            <a:ext cx="4644008" cy="3483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51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34888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424936" cy="1296144"/>
          </a:xfrm>
        </p:spPr>
        <p:txBody>
          <a:bodyPr/>
          <a:lstStyle/>
          <a:p>
            <a:pPr algn="ctr"/>
            <a:r>
              <a:rPr lang="ru-RU" sz="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Материально-техническая база</a:t>
            </a:r>
            <a:endParaRPr lang="ru-RU" sz="5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DSC05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888940"/>
            <a:ext cx="5292080" cy="3969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88840"/>
            <a:ext cx="8434136" cy="12241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600" b="1" dirty="0" smtClean="0"/>
              <a:t> три автоматизированных рабочих места, один с выходом в интернет;</a:t>
            </a:r>
            <a:endParaRPr lang="ru-RU" sz="2600" b="1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050.jpg"/>
          <p:cNvPicPr>
            <a:picLocks noChangeAspect="1"/>
          </p:cNvPicPr>
          <p:nvPr/>
        </p:nvPicPr>
        <p:blipFill>
          <a:blip r:embed="rId2" cstate="print"/>
          <a:srcRect r="8690"/>
          <a:stretch>
            <a:fillRect/>
          </a:stretch>
        </p:blipFill>
        <p:spPr>
          <a:xfrm>
            <a:off x="0" y="0"/>
            <a:ext cx="5805195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051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708920"/>
            <a:ext cx="5004048" cy="3753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1" t="7692"/>
          <a:stretch/>
        </p:blipFill>
        <p:spPr>
          <a:xfrm>
            <a:off x="0" y="4005064"/>
            <a:ext cx="449999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10335"/>
            <a:ext cx="6048672" cy="3447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мероприятия 062.jpg"/>
          <p:cNvPicPr>
            <a:picLocks noChangeAspect="1"/>
          </p:cNvPicPr>
          <p:nvPr/>
        </p:nvPicPr>
        <p:blipFill rotWithShape="1">
          <a:blip r:embed="rId3" cstate="print"/>
          <a:srcRect b="8873"/>
          <a:stretch/>
        </p:blipFill>
        <p:spPr>
          <a:xfrm>
            <a:off x="6084168" y="0"/>
            <a:ext cx="3059832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847.jpg"/>
          <p:cNvPicPr>
            <a:picLocks noChangeAspect="1"/>
          </p:cNvPicPr>
          <p:nvPr/>
        </p:nvPicPr>
        <p:blipFill rotWithShape="1">
          <a:blip r:embed="rId4" cstate="print"/>
          <a:srcRect b="16564"/>
          <a:stretch/>
        </p:blipFill>
        <p:spPr>
          <a:xfrm>
            <a:off x="0" y="213744"/>
            <a:ext cx="6407532" cy="3287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0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24128" cy="3775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573016"/>
            <a:ext cx="5544616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742" y="-13094"/>
            <a:ext cx="3027258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6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9" b="-3694"/>
          <a:stretch/>
        </p:blipFill>
        <p:spPr>
          <a:xfrm>
            <a:off x="1259632" y="0"/>
            <a:ext cx="5981611" cy="3514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898" y="2997931"/>
            <a:ext cx="4034560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662" y="2997931"/>
            <a:ext cx="4937227" cy="3383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4806615"/>
      </p:ext>
    </p:extLst>
  </p:cSld>
  <p:clrMapOvr>
    <a:masterClrMapping/>
  </p:clrMapOvr>
  <p:transition advClick="0" advTm="2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88640"/>
            <a:ext cx="8064896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lvl="0"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Центр детского творчества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395536" y="1988840"/>
          <a:ext cx="842493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2996952"/>
            <a:ext cx="4761020" cy="37867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55576" y="2132856"/>
            <a:ext cx="70567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latin typeface="Corbel" pitchFamily="34" charset="0"/>
              </a:rPr>
              <a:t>объединение «Золотой дракон» </a:t>
            </a:r>
            <a:br>
              <a:rPr lang="ru-RU" sz="2800" b="1" dirty="0" smtClean="0">
                <a:latin typeface="Corbel" pitchFamily="34" charset="0"/>
              </a:rPr>
            </a:br>
            <a:r>
              <a:rPr lang="ru-RU" sz="2800" b="1" dirty="0" smtClean="0">
                <a:latin typeface="Corbel" pitchFamily="34" charset="0"/>
              </a:rPr>
              <a:t>(21 воспитанник);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latin typeface="Corbel" pitchFamily="34" charset="0"/>
              </a:rPr>
              <a:t>объединение «Бадминтон» </a:t>
            </a:r>
            <a:br>
              <a:rPr lang="ru-RU" sz="2800" b="1" dirty="0" smtClean="0">
                <a:latin typeface="Corbel" pitchFamily="34" charset="0"/>
              </a:rPr>
            </a:br>
            <a:r>
              <a:rPr lang="ru-RU" sz="2800" b="1" dirty="0" smtClean="0">
                <a:latin typeface="Corbel" pitchFamily="34" charset="0"/>
              </a:rPr>
              <a:t>(20 воспитанников);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latin typeface="Corbel" pitchFamily="34" charset="0"/>
              </a:rPr>
              <a:t>объединение «Волейбол»</a:t>
            </a:r>
            <a:br>
              <a:rPr lang="ru-RU" sz="2800" b="1" dirty="0" smtClean="0">
                <a:latin typeface="Corbel" pitchFamily="34" charset="0"/>
              </a:rPr>
            </a:br>
            <a:r>
              <a:rPr lang="ru-RU" sz="2800" b="1" dirty="0" smtClean="0">
                <a:latin typeface="Corbel" pitchFamily="34" charset="0"/>
              </a:rPr>
              <a:t>(40 воспитанников).</a:t>
            </a:r>
            <a:endParaRPr lang="ru-RU" sz="2800" b="1" dirty="0">
              <a:latin typeface="Corbe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7851648" cy="1512168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Физкультурно-спортивное направление</a:t>
            </a:r>
            <a:endParaRPr lang="ru-RU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851648" cy="100811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8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Художественно-эстетическое направление</a:t>
            </a:r>
            <a:endParaRPr lang="ru-RU" sz="48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7854696" cy="5400600"/>
          </a:xfrm>
        </p:spPr>
        <p:txBody>
          <a:bodyPr>
            <a:normAutofit lnSpcReduction="10000"/>
          </a:bodyPr>
          <a:lstStyle/>
          <a:p>
            <a:pPr algn="l">
              <a:buFont typeface="Wingdings" pitchFamily="2" charset="2"/>
              <a:buChar char="ü"/>
            </a:pPr>
            <a:r>
              <a:rPr lang="ru-RU" sz="2200" b="1" dirty="0" smtClean="0"/>
              <a:t>объединение «Юный художник»  -10 воспитанников;</a:t>
            </a:r>
          </a:p>
          <a:p>
            <a:pPr algn="l">
              <a:buFont typeface="Wingdings" pitchFamily="2" charset="2"/>
              <a:buChar char="ü"/>
            </a:pPr>
            <a:r>
              <a:rPr lang="ru-RU" sz="2200" b="1" dirty="0" smtClean="0"/>
              <a:t>объединение «Страна чудес»- 15 воспитанников;</a:t>
            </a:r>
          </a:p>
          <a:p>
            <a:pPr algn="l">
              <a:buFont typeface="Wingdings" pitchFamily="2" charset="2"/>
              <a:buChar char="ü"/>
            </a:pPr>
            <a:r>
              <a:rPr lang="ru-RU" sz="2200" b="1" dirty="0" smtClean="0"/>
              <a:t>объединение «Ералаш» - 15 воспитанников;</a:t>
            </a:r>
          </a:p>
          <a:p>
            <a:pPr algn="l">
              <a:buFont typeface="Wingdings" pitchFamily="2" charset="2"/>
              <a:buChar char="ü"/>
            </a:pPr>
            <a:r>
              <a:rPr lang="ru-RU" sz="2200" b="1" dirty="0" smtClean="0"/>
              <a:t>объединение «Очумелые ручки» - 27 воспитанников;</a:t>
            </a:r>
          </a:p>
          <a:p>
            <a:pPr algn="l">
              <a:buFont typeface="Wingdings" pitchFamily="2" charset="2"/>
              <a:buChar char="ü"/>
            </a:pPr>
            <a:r>
              <a:rPr lang="ru-RU" sz="2200" b="1" dirty="0" smtClean="0"/>
              <a:t>объединение «Надёжа» - 56 воспитанников;</a:t>
            </a:r>
          </a:p>
          <a:p>
            <a:pPr algn="l">
              <a:buFont typeface="Wingdings" pitchFamily="2" charset="2"/>
              <a:buChar char="ü"/>
            </a:pPr>
            <a:r>
              <a:rPr lang="ru-RU" sz="2200" b="1" dirty="0" smtClean="0"/>
              <a:t>объединение «</a:t>
            </a:r>
            <a:r>
              <a:rPr lang="ru-RU" sz="2200" b="1" dirty="0" err="1" smtClean="0"/>
              <a:t>Каруселька</a:t>
            </a:r>
            <a:r>
              <a:rPr lang="ru-RU" sz="2200" b="1" dirty="0" smtClean="0"/>
              <a:t>» - 23 воспитанника;</a:t>
            </a:r>
          </a:p>
          <a:p>
            <a:pPr algn="l">
              <a:buFont typeface="Wingdings" pitchFamily="2" charset="2"/>
              <a:buChar char="ü"/>
            </a:pPr>
            <a:r>
              <a:rPr lang="ru-RU" sz="2200" b="1" dirty="0" smtClean="0"/>
              <a:t>объединение «Галатея» - 47 воспитанников;</a:t>
            </a:r>
          </a:p>
          <a:p>
            <a:pPr algn="l">
              <a:buFont typeface="Wingdings" pitchFamily="2" charset="2"/>
              <a:buChar char="ü"/>
            </a:pPr>
            <a:r>
              <a:rPr lang="ru-RU" sz="2200" b="1" dirty="0" smtClean="0"/>
              <a:t>объединение «Бусинка» - 42 воспитанника;</a:t>
            </a:r>
          </a:p>
          <a:p>
            <a:pPr algn="l">
              <a:buFont typeface="Wingdings" pitchFamily="2" charset="2"/>
              <a:buChar char="ü"/>
            </a:pPr>
            <a:r>
              <a:rPr lang="ru-RU" sz="2200" b="1" dirty="0" smtClean="0"/>
              <a:t>объединение «Адажио» - 10 воспитанников;</a:t>
            </a:r>
          </a:p>
          <a:p>
            <a:pPr algn="l">
              <a:buFont typeface="Wingdings" pitchFamily="2" charset="2"/>
              <a:buChar char="ü"/>
            </a:pPr>
            <a:r>
              <a:rPr lang="ru-RU" sz="2200" b="1" dirty="0" smtClean="0"/>
              <a:t>объединение «Альтаир» - 16 воспитанников;</a:t>
            </a:r>
          </a:p>
          <a:p>
            <a:pPr algn="l">
              <a:buFont typeface="Wingdings" pitchFamily="2" charset="2"/>
              <a:buChar char="ü"/>
            </a:pPr>
            <a:r>
              <a:rPr lang="ru-RU" sz="2200" b="1" dirty="0" smtClean="0"/>
              <a:t>объединение «</a:t>
            </a:r>
            <a:r>
              <a:rPr lang="ru-RU" sz="2200" b="1" dirty="0" err="1" smtClean="0"/>
              <a:t>Мелонга</a:t>
            </a:r>
            <a:r>
              <a:rPr lang="ru-RU" sz="2200" b="1" dirty="0" smtClean="0"/>
              <a:t>» - 10 воспитанников;</a:t>
            </a:r>
          </a:p>
          <a:p>
            <a:pPr algn="l">
              <a:buFont typeface="Wingdings" pitchFamily="2" charset="2"/>
              <a:buChar char="ü"/>
            </a:pPr>
            <a:r>
              <a:rPr lang="ru-RU" sz="2200" b="1" dirty="0" smtClean="0"/>
              <a:t>объединение «Кубаночка» - 11 воспитанников;</a:t>
            </a:r>
          </a:p>
          <a:p>
            <a:pPr algn="l">
              <a:buFont typeface="Wingdings" pitchFamily="2" charset="2"/>
              <a:buChar char="ü"/>
            </a:pPr>
            <a:r>
              <a:rPr lang="ru-RU" sz="2200" b="1" dirty="0" smtClean="0"/>
              <a:t>объединение «Мастерица» - 11 воспитанников;</a:t>
            </a:r>
          </a:p>
          <a:p>
            <a:pPr algn="l">
              <a:buFont typeface="Wingdings" pitchFamily="2" charset="2"/>
              <a:buChar char="ü"/>
            </a:pPr>
            <a:r>
              <a:rPr lang="ru-RU" sz="2200" b="1" dirty="0" smtClean="0"/>
              <a:t>объединение «</a:t>
            </a:r>
            <a:r>
              <a:rPr lang="ru-RU" sz="2200" b="1" dirty="0" err="1" smtClean="0"/>
              <a:t>Пластилинка</a:t>
            </a:r>
            <a:r>
              <a:rPr lang="ru-RU" sz="2200" b="1" dirty="0" smtClean="0"/>
              <a:t>» - 15 воспитанников.</a:t>
            </a:r>
          </a:p>
          <a:p>
            <a:pPr algn="l">
              <a:buFont typeface="Wingdings" pitchFamily="2" charset="2"/>
              <a:buChar char="ü"/>
            </a:pPr>
            <a:endParaRPr lang="ru-RU" dirty="0" smtClean="0"/>
          </a:p>
          <a:p>
            <a:pPr algn="l"/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03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3050958"/>
            <a:ext cx="5076056" cy="38070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836712"/>
            <a:ext cx="7772400" cy="1368152"/>
          </a:xfrm>
        </p:spPr>
        <p:txBody>
          <a:bodyPr/>
          <a:lstStyle/>
          <a:p>
            <a:pPr algn="ctr"/>
            <a:r>
              <a:rPr lang="ru-RU" sz="5000" dirty="0" smtClean="0"/>
              <a:t>Социально-педагогическое направление</a:t>
            </a:r>
            <a:endParaRPr lang="ru-RU" sz="5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348880"/>
            <a:ext cx="7772400" cy="186549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dirty="0" smtClean="0"/>
              <a:t>объединение «Флешка» </a:t>
            </a:r>
            <a:br>
              <a:rPr lang="ru-RU" sz="2800" b="1" dirty="0" smtClean="0"/>
            </a:br>
            <a:r>
              <a:rPr lang="ru-RU" sz="2800" b="1" dirty="0" smtClean="0"/>
              <a:t>(10 воспитанников);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/>
              <a:t>объединение «Эврика»</a:t>
            </a:r>
            <a:br>
              <a:rPr lang="ru-RU" sz="2800" b="1" dirty="0" smtClean="0"/>
            </a:br>
            <a:r>
              <a:rPr lang="ru-RU" sz="2800" b="1" dirty="0" smtClean="0"/>
              <a:t>(39 воспитанников).</a:t>
            </a:r>
            <a:endParaRPr lang="ru-RU" sz="2800" b="1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996952"/>
            <a:ext cx="5049052" cy="37867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08720"/>
            <a:ext cx="7772400" cy="1584176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0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Эколого-биологоическое</a:t>
            </a:r>
            <a:r>
              <a:rPr lang="ru-RU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50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направление</a:t>
            </a:r>
            <a:endParaRPr lang="ru-RU" sz="50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3200" b="1" dirty="0" smtClean="0"/>
              <a:t>Объединение «Цветок»</a:t>
            </a:r>
            <a:br>
              <a:rPr lang="ru-RU" sz="3200" b="1" dirty="0" smtClean="0"/>
            </a:br>
            <a:r>
              <a:rPr lang="ru-RU" sz="3200" b="1" dirty="0" smtClean="0"/>
              <a:t>(26 воспитанников)</a:t>
            </a:r>
            <a:endParaRPr lang="ru-RU" sz="3200" b="1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" r="3832"/>
          <a:stretch/>
        </p:blipFill>
        <p:spPr>
          <a:xfrm>
            <a:off x="35496" y="260649"/>
            <a:ext cx="9001000" cy="59766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1540" y="5775648"/>
            <a:ext cx="82089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Педагогический состав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305800" cy="936104"/>
          </a:xfrm>
        </p:spPr>
        <p:txBody>
          <a:bodyPr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Педагогические кадры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556793"/>
            <a:ext cx="849694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atin typeface="Corbel" pitchFamily="34" charset="0"/>
              </a:rPr>
              <a:t>- количество педагогов дополнительного образования – 11;</a:t>
            </a:r>
          </a:p>
          <a:p>
            <a:r>
              <a:rPr lang="ru-RU" sz="3000" b="1" dirty="0" smtClean="0">
                <a:latin typeface="Corbel" pitchFamily="34" charset="0"/>
              </a:rPr>
              <a:t>- средний возраст – 34 года;</a:t>
            </a:r>
          </a:p>
          <a:p>
            <a:pPr>
              <a:buFont typeface="Wingdings" pitchFamily="2" charset="2"/>
              <a:buChar char="§"/>
            </a:pPr>
            <a:endParaRPr lang="ru-RU" sz="32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endParaRPr lang="ru-RU" sz="3200" b="1" dirty="0">
              <a:latin typeface="Comic Sans MS" pitchFamily="66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23528" y="2924944"/>
          <a:ext cx="828092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Педагогические кадры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13285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b="1" i="1" dirty="0" smtClean="0"/>
              <a:t>Образование</a:t>
            </a:r>
            <a:r>
              <a:rPr lang="ru-RU" dirty="0" smtClean="0"/>
              <a:t>:</a:t>
            </a:r>
          </a:p>
          <a:p>
            <a:endParaRPr lang="ru-RU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755576" y="2636912"/>
          <a:ext cx="763284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425</TotalTime>
  <Words>226</Words>
  <Application>Microsoft Office PowerPoint</Application>
  <PresentationFormat>Экран (4:3)</PresentationFormat>
  <Paragraphs>50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Calibri</vt:lpstr>
      <vt:lpstr>Comic Sans MS</vt:lpstr>
      <vt:lpstr>Constantia</vt:lpstr>
      <vt:lpstr>Corbel</vt:lpstr>
      <vt:lpstr>Wingdings</vt:lpstr>
      <vt:lpstr>Wingdings 2</vt:lpstr>
      <vt:lpstr>Поток</vt:lpstr>
      <vt:lpstr>Презентация PowerPoint</vt:lpstr>
      <vt:lpstr>Презентация PowerPoint</vt:lpstr>
      <vt:lpstr>Физкультурно-спортивное направление</vt:lpstr>
      <vt:lpstr>Художественно-эстетическое направление</vt:lpstr>
      <vt:lpstr>Социально-педагогическое направление</vt:lpstr>
      <vt:lpstr>Эколого-биологоическое направление</vt:lpstr>
      <vt:lpstr>Презентация PowerPoint</vt:lpstr>
      <vt:lpstr>Педагогические кадры</vt:lpstr>
      <vt:lpstr>Педагогические кадры</vt:lpstr>
      <vt:lpstr>Педагогические кадры</vt:lpstr>
      <vt:lpstr>Материально-техническая база</vt:lpstr>
      <vt:lpstr>Материально-техническая база</vt:lpstr>
      <vt:lpstr>Материально-техническая база</vt:lpstr>
      <vt:lpstr>Материально-техническая база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МБУ ДОД ЦДТ</dc:creator>
  <cp:lastModifiedBy>Лена</cp:lastModifiedBy>
  <cp:revision>48</cp:revision>
  <dcterms:created xsi:type="dcterms:W3CDTF">2013-02-12T07:03:27Z</dcterms:created>
  <dcterms:modified xsi:type="dcterms:W3CDTF">2016-03-21T05:23:56Z</dcterms:modified>
</cp:coreProperties>
</file>