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78" r:id="rId5"/>
    <p:sldId id="269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  <p:sldId id="274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6600"/>
    <a:srgbClr val="FF99FF"/>
    <a:srgbClr val="6699FF"/>
    <a:srgbClr val="0099CC"/>
    <a:srgbClr val="00CC00"/>
    <a:srgbClr val="00FF00"/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83000">
              <a:srgbClr val="CCCC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7680" y="115176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7129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ПРИНЦИПЫ ПРОФИЛАКТИКИ РЕЧЕВЫХ НАРУШЕНИЙ У ДЕТЕЙ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797151"/>
            <a:ext cx="3424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–логопед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Крутикова Светлана Петровна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&amp;Rcy;&amp;iecy;&amp;chcy;&amp;iecy;&amp;vcy;&amp;ocy;&amp;jcy; &amp;tscy;&amp;iecy;&amp;ncy;&amp;tcy;&amp;rcy; &amp;Lcy;&amp;acy;&amp;rcy;&amp;icy;&amp;scy;&amp;ycy; &amp;Bcy;&amp;iecy;&amp;rcy;&amp;zcy;&amp;icy;&amp;ncy;&amp;ocy;&amp;jcy; Fac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304256" cy="23526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13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58" y="-99392"/>
            <a:ext cx="5166742" cy="343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745" y="3284984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/>
              <a:t>Уважайте попытки ребенка говорить. Встречается крайность – слишком активные взрослые, которые за ребёнка всё спросят, ответят, сделают. </a:t>
            </a:r>
            <a:endParaRPr lang="ru-RU" dirty="0" smtClean="0"/>
          </a:p>
          <a:p>
            <a:r>
              <a:rPr lang="ru-RU" dirty="0" smtClean="0"/>
              <a:t>Предоставляйте </a:t>
            </a:r>
            <a:r>
              <a:rPr lang="ru-RU" dirty="0"/>
              <a:t>ему возможность высказаться, с интересом выслушивая его. </a:t>
            </a:r>
            <a:endParaRPr lang="ru-RU" dirty="0" smtClean="0"/>
          </a:p>
          <a:p>
            <a:r>
              <a:rPr lang="ru-RU" dirty="0"/>
              <a:t>Не говорите в пустоту, при разговоре устанавливайте зрительный контакт с малышом, смотрите ему в глаза. Это особенно важно, если ваш ребенок чрезмерно активный, постоянно двигается.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4-ый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031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225565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 «сюсюкайте» с ребенком, не коверкайте свою речь! </a:t>
            </a:r>
            <a:endParaRPr lang="ru-RU" dirty="0" smtClean="0"/>
          </a:p>
          <a:p>
            <a:r>
              <a:rPr lang="ru-RU" dirty="0" smtClean="0"/>
              <a:t>То</a:t>
            </a:r>
            <a:r>
              <a:rPr lang="ru-RU" dirty="0"/>
              <a:t>, что слышит ребенок от окружающих, является для него речевой нормой.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постоянно говорить, к примеру, «какой ты у меня </a:t>
            </a:r>
            <a:r>
              <a:rPr lang="ru-RU" dirty="0" err="1"/>
              <a:t>хоЛЁшенький</a:t>
            </a:r>
            <a:r>
              <a:rPr lang="ru-RU" dirty="0"/>
              <a:t>», то ребёнок так и будет говорить. </a:t>
            </a:r>
            <a:endParaRPr lang="ru-RU" dirty="0" smtClean="0"/>
          </a:p>
          <a:p>
            <a:r>
              <a:rPr lang="ru-RU" dirty="0" smtClean="0"/>
              <a:t>Сюсюканье </a:t>
            </a:r>
            <a:r>
              <a:rPr lang="ru-RU" dirty="0"/>
              <a:t>тормозит речевое и психическое развитие ребенка.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5-ый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25"/>
            <a:ext cx="51149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6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050836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Нечёткая речь может появиться у детей, если окружающие его люди говорят слишком быстро. </a:t>
            </a:r>
            <a:endParaRPr lang="ru-RU" dirty="0" smtClean="0"/>
          </a:p>
          <a:p>
            <a:r>
              <a:rPr lang="ru-RU" dirty="0" smtClean="0"/>
              <a:t>Малыш </a:t>
            </a:r>
            <a:r>
              <a:rPr lang="ru-RU" dirty="0"/>
              <a:t>просто не успевает расслышать слово или фразу. Речь взрослых сливается </a:t>
            </a:r>
            <a:r>
              <a:rPr lang="ru-RU" dirty="0" smtClean="0"/>
              <a:t>для него в массу </a:t>
            </a:r>
            <a:r>
              <a:rPr lang="ru-RU" dirty="0"/>
              <a:t>звуков. </a:t>
            </a:r>
            <a:endParaRPr lang="ru-RU" dirty="0" smtClean="0"/>
          </a:p>
          <a:p>
            <a:r>
              <a:rPr lang="ru-RU" dirty="0" smtClean="0"/>
              <a:t>Страдает понимание </a:t>
            </a:r>
            <a:r>
              <a:rPr lang="ru-RU" dirty="0"/>
              <a:t>речи – ребенок не улавливает, </a:t>
            </a:r>
            <a:r>
              <a:rPr lang="ru-RU" dirty="0" smtClean="0"/>
              <a:t>что </a:t>
            </a:r>
            <a:r>
              <a:rPr lang="ru-RU" dirty="0"/>
              <a:t>от него хотят. </a:t>
            </a:r>
            <a:r>
              <a:rPr lang="ru-RU" dirty="0" smtClean="0"/>
              <a:t>Возможно </a:t>
            </a:r>
            <a:r>
              <a:rPr lang="ru-RU" dirty="0"/>
              <a:t>появление заикания, так как ребёнок старается копировать ускоренный темп речи взрослых. </a:t>
            </a:r>
            <a:endParaRPr lang="ru-RU" dirty="0" smtClean="0"/>
          </a:p>
          <a:p>
            <a:r>
              <a:rPr lang="ru-RU" dirty="0" smtClean="0"/>
              <a:t>Говорите с ребенком </a:t>
            </a:r>
            <a:r>
              <a:rPr lang="ru-RU" dirty="0"/>
              <a:t>размеренно, четко, не торопясь. </a:t>
            </a:r>
          </a:p>
          <a:p>
            <a:r>
              <a:rPr lang="ru-RU" dirty="0" smtClean="0"/>
              <a:t>Повторяйте </a:t>
            </a:r>
            <a:r>
              <a:rPr lang="ru-RU" dirty="0"/>
              <a:t>много раз одно и то же слово, фразу (меняя порядок слов). Вроде бы одно и то же, но по-разному.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6-ой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64" y="78885"/>
            <a:ext cx="4446836" cy="296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687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"/>
            <a:ext cx="3319042" cy="32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237790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Оберегайте физическое и психическое здоровье ребенка</a:t>
            </a:r>
            <a:r>
              <a:rPr lang="ru-RU" dirty="0" smtClean="0"/>
              <a:t>. </a:t>
            </a:r>
            <a:r>
              <a:rPr lang="ru-RU" dirty="0"/>
              <a:t>Важны закаливание и положительная атмосфера в семье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Избегайте совместного </a:t>
            </a:r>
            <a:r>
              <a:rPr lang="ru-RU" dirty="0"/>
              <a:t>просматривания фильмов ужасов и прочих тяжелых для детской психики моментов. </a:t>
            </a:r>
            <a:endParaRPr lang="ru-RU" dirty="0" smtClean="0"/>
          </a:p>
          <a:p>
            <a:r>
              <a:rPr lang="ru-RU" dirty="0"/>
              <a:t>Будьте терпеливы, снисходительны и … осторожны. Если ребенок неверно произносит звуки, не смейтесь, не повторяйте неправильное произношение. </a:t>
            </a:r>
            <a:endParaRPr lang="ru-RU" dirty="0" smtClean="0"/>
          </a:p>
          <a:p>
            <a:r>
              <a:rPr lang="ru-RU" dirty="0" smtClean="0"/>
              <a:t>Побуждайте </a:t>
            </a:r>
            <a:r>
              <a:rPr lang="ru-RU" dirty="0"/>
              <a:t>ребенка послушать правильный вариант и попытаться его повторить.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7-ой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7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41061"/>
            <a:ext cx="3555409" cy="299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4174068"/>
            <a:ext cx="5004544" cy="237056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Эмоциональное </a:t>
            </a:r>
            <a:r>
              <a:rPr lang="ru-RU" dirty="0"/>
              <a:t>рассказывание сказок, обязательно сопровождающееся движением (как зайка прыгает, как лисичка крадётся, как ёжик пыхтит и т.п.). способствует развитию речи ребенка.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8-ой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10" y="548680"/>
            <a:ext cx="4023213" cy="29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51521" y="1412777"/>
            <a:ext cx="480569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Обязательно читайте своему малышу детские книжки, соответствующие его возрасту, рассматривайте вместе иллюстрации к ним, обсуждайте содержание прочитанного. То, что Вы прочитаете ребенку в детстве, останется с ним на всю жизнь.</a:t>
            </a:r>
            <a:endParaRPr lang="ru-RU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2793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" y="4077072"/>
            <a:ext cx="453396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76670"/>
            <a:ext cx="4536504" cy="23762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Уделите внимание развитию </a:t>
            </a:r>
            <a:r>
              <a:rPr lang="ru-RU" dirty="0" smtClean="0"/>
              <a:t> </a:t>
            </a:r>
            <a:r>
              <a:rPr lang="ru-RU" dirty="0"/>
              <a:t>пальчиковой моторики (центры речи и движения руки расположены в коре головного мозга рядом, будет работать рука – раздражение в мозге затронет центр речи, простимулирует его работу).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9-ый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4040413" cy="30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4788024" y="3717032"/>
            <a:ext cx="4328444" cy="2634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Рисование на вертикальной поверхности (рулон обоев на дверь) двумя руками одновременно очень полезно, чтобы стимулировать работу обоих полушарий головного мозга.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22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20" y="1"/>
            <a:ext cx="441028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4626216" cy="22322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Ведите дневник, в котором фиксируйте речевые достижения ребенка, записывайте, сколько слов он понимает, какие произносит. Это поможет Вам лучше замечать динамику его развития.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Совет 10-ый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16424" cy="25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514357" y="2708920"/>
            <a:ext cx="4456312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Помните: </a:t>
            </a:r>
            <a:r>
              <a:rPr lang="ru-RU" dirty="0"/>
              <a:t>Вы первые и самые важные учителя Вашего </a:t>
            </a:r>
            <a:r>
              <a:rPr lang="ru-RU" dirty="0" smtClean="0"/>
              <a:t>ребенка!</a:t>
            </a:r>
          </a:p>
          <a:p>
            <a:r>
              <a:rPr lang="ru-RU" dirty="0" smtClean="0"/>
              <a:t>Только вы способны помочь ребенку развиваться гармонично. </a:t>
            </a:r>
          </a:p>
          <a:p>
            <a:r>
              <a:rPr lang="ru-RU" dirty="0" smtClean="0"/>
              <a:t>Не забывайте активно радоваться его успехам, чаще хвалите своего малыша, а главное – просто любите его. </a:t>
            </a:r>
          </a:p>
          <a:p>
            <a:r>
              <a:rPr lang="ru-RU" dirty="0" smtClean="0"/>
              <a:t>Все Ваши эмоции, усилия, вложенные в развитие малыша, обязательно дадут результат.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685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83000">
              <a:srgbClr val="CCCC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259632" y="188640"/>
            <a:ext cx="6892902" cy="7780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800" dirty="0" smtClean="0">
                <a:ln/>
                <a:solidFill>
                  <a:schemeClr val="accent3"/>
                </a:solidFill>
                <a:effectLst/>
              </a:rPr>
              <a:t>ВАЖНО ПОМНИТЬ</a:t>
            </a:r>
            <a:endParaRPr lang="ru-RU" sz="48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 descr="F:\1314620804_2011-08-29_162511.jpg"/>
          <p:cNvPicPr>
            <a:picLocks noChangeAspect="1" noChangeArrowheads="1"/>
          </p:cNvPicPr>
          <p:nvPr/>
        </p:nvPicPr>
        <p:blipFill>
          <a:blip r:embed="rId2" cstate="print"/>
          <a:srcRect r="21493" b="14285"/>
          <a:stretch>
            <a:fillRect/>
          </a:stretch>
        </p:blipFill>
        <p:spPr bwMode="auto">
          <a:xfrm>
            <a:off x="6876256" y="1268760"/>
            <a:ext cx="2016764" cy="1806983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63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125538"/>
            <a:ext cx="6625431" cy="5375296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2800" dirty="0" smtClean="0">
                <a:solidFill>
                  <a:srgbClr val="0000FF"/>
                </a:solidFill>
              </a:rPr>
              <a:t>сли у вашего ребенка обнаружили речевые нарушения, то только своевременные занятия со специалистом-логопедом помогут вашему малышу преодолеть свой дефект.  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                                                                                       Чем раньше начнется коррекционно-логопедическая работа, тем   успешно в дальнейшем ребенок будет  развиваться, обучаться, адаптироваться в дошкольной, затем в школьной среде, а в последствии и в окружающей жизни взрослых!</a:t>
            </a:r>
          </a:p>
          <a:p>
            <a:pPr algn="ctr">
              <a:buFont typeface="Wingdings" pitchFamily="2" charset="2"/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Dcy;&amp;iecy;&amp;tcy;&amp;icy; - &amp;vcy;&amp;iecy;&amp;kcy;&amp;tcy;&amp;ocy;&amp;rcy;&amp;ncy;&amp;ycy;&amp;jcy; &amp;kcy;&amp;lcy;&amp;icy;&amp;pcy;&amp;acy;&amp;rcy;&amp;tcy; &amp;ncy;&amp;acy; &amp;pcy;&amp;rcy;&amp;ocy;&amp;zcy;&amp;rcy;&amp;acy;&amp;chcy;&amp;ncy;&amp;ocy;&amp;mcy; &amp;fcy;&amp;ocy;&amp;ncy;&amp;iecy; &quot; &amp;Scy;&amp;kcy;&amp;acy;&amp;chcy;&amp;acy;&amp;tcy;&amp;softcy; &amp;bcy;&amp;iecy;&amp;scy;&amp;pcy;&amp;lcy;&amp;acy;&amp;tcy;&amp;ncy;&amp;ocy; &amp;kcy;&amp;lcy;&amp;icy;&amp;pcy;&amp;acy;&amp;rcy;&amp;tcy;&amp;ycy;, &amp;pcy;&amp;lcy;&amp;acy;&amp;gcy;&amp;icy;&amp;ncy;&amp;ycy;, &amp;shcy;&amp;acy;&amp;bcy;&amp;lcy;&amp;ocy;&amp;ncy;&amp;ycy; &amp;dcy;&amp;lcy;&amp;yacy; &amp;fcy;&amp;ocy;&amp;tcy;&amp;ocy;&amp;shcy;&amp;ocy;&amp;pcy;&amp;acy;. 2012 &amp;kcy;&amp;acy;&amp;lcy;&amp;iecy;&amp;ncy;&amp;dcy;&amp;acy;&amp;rcy;&amp;icy; 2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8082" y="4929198"/>
            <a:ext cx="1505744" cy="17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5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83000">
              <a:srgbClr val="CCCC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3969" y="69269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&amp;Dcy;&amp;ncy;&amp;iecy;&amp;vcy;&amp;ncy;&amp;icy;&amp;kcy; Kuri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714620"/>
            <a:ext cx="5643602" cy="29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1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83000">
              <a:srgbClr val="CCCC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&amp;Scy;&amp;chcy;&amp;acy;&amp;scy;&amp;tcy;&amp;lcy;&amp;icy;&amp;vcy;&amp;ycy;&amp;iecy; &amp;Dcy;&amp;iecy;&amp;tcy;&amp;icy;, &amp;Scy;&amp;tcy;&amp;ocy;&amp;yacy; &amp;Ucy; &amp;Zcy;&amp;acy;&amp;gcy;&amp;ocy;&amp;tcy;&amp;ocy;&amp;vcy;&amp;ocy;&amp;kcy; &amp;kcy;&amp;lcy;&amp;icy;&amp;pcy;&amp;acy;&amp;rcy;&amp;tcy;&amp;ycy; - Clipart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66" y="4537443"/>
            <a:ext cx="3690234" cy="21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260648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99"/>
                </a:solidFill>
              </a:rPr>
              <a:t>Этапы формирования речи</a:t>
            </a:r>
            <a:endParaRPr lang="ru-RU" sz="4000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500174"/>
            <a:ext cx="61926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месяца отдельные звуки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6-7 мес.- звукосочетания и слоги (лепет)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11-12 мес. – первые слова (10-12 слов)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1-1,5 года – первые предложения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года – 300-400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слов, пользоваться фразой из 2-4 слов и понимать двухступенчатую инструкцию (сначала возьми кубик, а потом положи его в коробку)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года 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слов и более, знать свое имя, пол и возраст, называть цвет и форму предмета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4-5 лет 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 и более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&amp;mcy;&amp;acy;&amp;shcy;&amp;acy; &amp;mcy;&amp;iecy;&amp;dcy;&amp;vcy;&amp;iecy;&amp;dcy;&amp;softcy; &amp;scy;&amp;mcy;&amp;ocy;&amp;tcy;&amp;rcy;&amp;iecy;&amp;tcy;&amp;softcy; &amp;ocy;&amp;ncy;&amp;lcy;&amp;acy;&amp;jcy;&amp;ncy; &amp;mcy;&amp;ucy;&amp;lcy;&amp;softcy;&amp;tcy;&amp;fcy;&amp;icy;&amp;lcy;&amp;softcy;&amp;mcy; - &amp;fcy;&amp;ocy;&amp;tcy;&amp;ocy; &amp;icy; &amp;vcy;&amp;icy;&amp;dcy;&amp;iecy;&amp;ocy; &amp;acy;&amp;ncy;&amp;icy;&amp;mcy;&amp;ie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91" y="2236036"/>
            <a:ext cx="1944216" cy="279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504" y="1005966"/>
            <a:ext cx="6480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07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83000">
              <a:srgbClr val="CCCC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35350"/>
              </p:ext>
            </p:extLst>
          </p:nvPr>
        </p:nvGraphicFramePr>
        <p:xfrm>
          <a:off x="214282" y="857232"/>
          <a:ext cx="8784976" cy="556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5256584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 5 лет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всех компонентов языка</a:t>
                      </a:r>
                      <a:endParaRPr kumimoji="0"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7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должен  уметь в 5 лет</a:t>
                      </a:r>
                      <a:endParaRPr lang="ru-RU" sz="1700" dirty="0" smtClean="0"/>
                    </a:p>
                  </a:txBody>
                  <a:tcPr/>
                </a:tc>
              </a:tr>
              <a:tr h="30417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формируется  правильное звукопроизношение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слоговая структура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увеличивается словарный запас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дети овладевают навыками словообразования и словоизменения, употребление предлогов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развивается связная речь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идет формирование фонематического  слуха и восприятия.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Произносить все звуки языка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 сложной слоговой структуры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Классифицируются предметы по темам: овощи, фрукты, одежда, дикие и домашние животные, мебель, посуда, игрушки.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Изменять слова по падежам, называть один и много (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Карандаш-карандаши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назови ласково (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чашка-чешечка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использовать предлоги: на, в, под, из.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Составлять рассказ по серии картинок, пересказ сказок, рассказ о происходящих событиях.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Выделение звуков из слов, повторение слоговых цепочек, различение слов сходных по звучанию (ком-дом, мышка-мишка)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li-web.ru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03"/>
            <a:ext cx="1086361" cy="1657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низ 5"/>
          <p:cNvSpPr/>
          <p:nvPr/>
        </p:nvSpPr>
        <p:spPr>
          <a:xfrm>
            <a:off x="3071802" y="214290"/>
            <a:ext cx="432048" cy="533190"/>
          </a:xfrm>
          <a:prstGeom prst="downArrow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-2640000">
            <a:off x="4185175" y="50952"/>
            <a:ext cx="432048" cy="706271"/>
          </a:xfrm>
          <a:prstGeom prst="downArrow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86314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78631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"/>
            <a:ext cx="435768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435768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83000">
              <a:srgbClr val="CCCC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 rot="16200000">
            <a:off x="1128607" y="1409561"/>
            <a:ext cx="318977" cy="77880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li-web.ru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0"/>
            <a:ext cx="2049769" cy="16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 flipH="1">
            <a:off x="2071670" y="157933"/>
            <a:ext cx="5500726" cy="54416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008" y="157933"/>
            <a:ext cx="80648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Основания для беспокойства</a:t>
            </a:r>
            <a:endParaRPr lang="ru-RU" sz="2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1428736"/>
            <a:ext cx="683032" cy="5184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metodisty.ru/modules/boonex/photos/data/files/45706_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2428" r="11327" b="7764"/>
          <a:stretch/>
        </p:blipFill>
        <p:spPr bwMode="auto">
          <a:xfrm>
            <a:off x="142844" y="142852"/>
            <a:ext cx="744224" cy="992228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5720" y="1428736"/>
            <a:ext cx="288032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endParaRPr lang="ru-RU" sz="3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1782775" y="3357562"/>
            <a:ext cx="6861187" cy="64294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Трудно проговаривать сложные и длинные слова: погремушка, полицейский, сковорода, телевизор, фотоаппарат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1733396" y="1486510"/>
            <a:ext cx="6839131" cy="6249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Появление первых слов задерживается до 2-2,5 лет, иногда до 3-4 лет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/>
              <a:t>не строит из накопленных слов предложения, не появляются глаголы, плохо понимает обращенную к нему речь</a:t>
            </a: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1191393" y="3239232"/>
            <a:ext cx="318977" cy="77880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1142086" y="2296038"/>
            <a:ext cx="318977" cy="77880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1733399" y="2285992"/>
            <a:ext cx="6871048" cy="8572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Нарушено </a:t>
            </a:r>
            <a:r>
              <a:rPr lang="ru-RU" sz="1600" dirty="0" err="1" smtClean="0"/>
              <a:t>произношениезвуков</a:t>
            </a:r>
            <a:r>
              <a:rPr lang="ru-RU" sz="1600" dirty="0" smtClean="0"/>
              <a:t> свистящих(</a:t>
            </a:r>
            <a:r>
              <a:rPr lang="ru-RU" sz="1600" dirty="0" err="1" smtClean="0"/>
              <a:t>с,з,ц</a:t>
            </a:r>
            <a:r>
              <a:rPr lang="ru-RU" sz="1600" dirty="0" smtClean="0"/>
              <a:t>) , шипящих(</a:t>
            </a:r>
            <a:r>
              <a:rPr lang="ru-RU" sz="1600" dirty="0" err="1" smtClean="0"/>
              <a:t>ш,ж,ч,щ</a:t>
            </a:r>
            <a:r>
              <a:rPr lang="ru-RU" sz="1600" dirty="0" smtClean="0"/>
              <a:t>) сонорных звуков(</a:t>
            </a:r>
            <a:r>
              <a:rPr lang="ru-RU" sz="1600" dirty="0" err="1" smtClean="0"/>
              <a:t>р,рь,л,ль</a:t>
            </a:r>
            <a:r>
              <a:rPr lang="ru-RU" sz="1600" dirty="0" smtClean="0"/>
              <a:t>), звуки к, г, х. </a:t>
            </a:r>
          </a:p>
          <a:p>
            <a:r>
              <a:rPr lang="ru-RU" sz="1600" dirty="0" smtClean="0"/>
              <a:t>Путает звуки </a:t>
            </a:r>
            <a:r>
              <a:rPr lang="ru-RU" sz="1600" dirty="0" err="1" smtClean="0"/>
              <a:t>с-ш</a:t>
            </a:r>
            <a:r>
              <a:rPr lang="ru-RU" sz="1600" dirty="0" smtClean="0"/>
              <a:t>, </a:t>
            </a:r>
            <a:r>
              <a:rPr lang="ru-RU" sz="1600" dirty="0" err="1" smtClean="0"/>
              <a:t>з-ж</a:t>
            </a:r>
            <a:r>
              <a:rPr lang="ru-RU" sz="1600" dirty="0" smtClean="0"/>
              <a:t>, </a:t>
            </a:r>
            <a:r>
              <a:rPr lang="ru-RU" sz="1600" dirty="0" err="1" smtClean="0"/>
              <a:t>ч-ть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щ-сь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1191394" y="4072129"/>
            <a:ext cx="318977" cy="77880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1184507" y="4954759"/>
            <a:ext cx="318977" cy="77880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1787614" y="4149080"/>
            <a:ext cx="6871048" cy="6249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Ограничен бытовой словарь, он не может или затрудняется сгруппировать и назвать предметы по обобщающему признаку, одним словом(овощи, фрукты, посуда и т.д.)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1787614" y="4996033"/>
            <a:ext cx="6871048" cy="6249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Не владеют навыками словообразования и согласования слов, не использует предлоги в речи</a:t>
            </a: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1158577" y="5770853"/>
            <a:ext cx="318977" cy="77880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785918" y="5786454"/>
            <a:ext cx="6871048" cy="8572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Не может связно рассказать о происходящих событиях, составить рассказ по серии картинок, пересказать простую сказку или короткий рассказ. 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Неактивен в речевом общении со сверстниками и взрослыми.  </a:t>
            </a:r>
          </a:p>
        </p:txBody>
      </p:sp>
    </p:spTree>
    <p:extLst>
      <p:ext uri="{BB962C8B-B14F-4D97-AF65-F5344CB8AC3E}">
        <p14:creationId xmlns:p14="http://schemas.microsoft.com/office/powerpoint/2010/main" val="137828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Речевая Азбука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или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Что важно помнить каждому родителю!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47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38624"/>
            <a:ext cx="5619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49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41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38" y="3303779"/>
            <a:ext cx="2970262" cy="355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79415"/>
            <a:ext cx="5544616" cy="408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Пустышки </a:t>
            </a:r>
            <a:r>
              <a:rPr lang="ru-RU" dirty="0"/>
              <a:t>относительно безвредны на первом году жизни ребенка. Если давать их и после этого срока, зубки и язычок начинают занимать неправильное положение во рту, может образоваться щель или сформироваться неправильный прикус. В этом случае пострадает и произношение звуков.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Совет 1-ый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Развитию </a:t>
            </a:r>
            <a:r>
              <a:rPr lang="ru-RU" dirty="0">
                <a:solidFill>
                  <a:srgbClr val="002060"/>
                </a:solidFill>
              </a:rPr>
              <a:t>речи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Вашего </a:t>
            </a:r>
            <a:r>
              <a:rPr lang="ru-RU" dirty="0">
                <a:solidFill>
                  <a:srgbClr val="002060"/>
                </a:solidFill>
              </a:rPr>
              <a:t>малыша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способствует </a:t>
            </a:r>
            <a:r>
              <a:rPr lang="ru-RU" dirty="0">
                <a:solidFill>
                  <a:srgbClr val="002060"/>
                </a:solidFill>
              </a:rPr>
              <a:t>ранний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отказ от пустышки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74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речи ребенка ускорит переход к твёрдой пище (для правильного формирования челюсти и положения языка во рту).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Совет 2-ой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290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23145"/>
            <a:ext cx="4352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44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0"/>
            <a:ext cx="4657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10515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Озвучивайте любую ситуацию, чтобы ребенок постоянно слышал Вашу речь. С рождения малыш воспринимает звуки окружающего мира и речь людей (особенно мамы). </a:t>
            </a:r>
            <a:endParaRPr lang="ru-RU" dirty="0" smtClean="0"/>
          </a:p>
          <a:p>
            <a:r>
              <a:rPr lang="ru-RU" dirty="0" smtClean="0"/>
              <a:t>Даже </a:t>
            </a:r>
            <a:r>
              <a:rPr lang="ru-RU" dirty="0"/>
              <a:t>если вы молчаливы от природы – все равно говорите с ребенком. </a:t>
            </a:r>
            <a:endParaRPr lang="ru-RU" dirty="0" smtClean="0"/>
          </a:p>
          <a:p>
            <a:r>
              <a:rPr lang="ru-RU" dirty="0" smtClean="0"/>
              <a:t>Недостаток </a:t>
            </a:r>
            <a:r>
              <a:rPr lang="ru-RU" dirty="0"/>
              <a:t>общения может значительно задержать развитие его речи. </a:t>
            </a:r>
            <a:endParaRPr lang="ru-RU" dirty="0" smtClean="0"/>
          </a:p>
          <a:p>
            <a:r>
              <a:rPr lang="ru-RU" dirty="0" smtClean="0"/>
              <a:t>Сопровождайте все </a:t>
            </a:r>
            <a:r>
              <a:rPr lang="ru-RU" dirty="0"/>
              <a:t>свои действия словами.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3-ий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870</TotalTime>
  <Words>1084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Речевая Азбука  или Что важно помнить каждому родителю!</vt:lpstr>
      <vt:lpstr>  Совет 1-ый Развитию речи  Вашего малыша  способствует ранний  отказ от пустышки</vt:lpstr>
      <vt:lpstr>Совет 2-ой </vt:lpstr>
      <vt:lpstr>Совет 3-ий</vt:lpstr>
      <vt:lpstr>Совет 4-ый</vt:lpstr>
      <vt:lpstr>Совет 5-ый</vt:lpstr>
      <vt:lpstr>Совет 6-ой</vt:lpstr>
      <vt:lpstr>Совет 7-ой</vt:lpstr>
      <vt:lpstr>Совет 8-ой</vt:lpstr>
      <vt:lpstr>Совет 9-ый</vt:lpstr>
      <vt:lpstr>Совет 10-ый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79</cp:revision>
  <dcterms:created xsi:type="dcterms:W3CDTF">2015-02-09T20:17:33Z</dcterms:created>
  <dcterms:modified xsi:type="dcterms:W3CDTF">2017-10-15T16:27:53Z</dcterms:modified>
</cp:coreProperties>
</file>