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799BE-235E-4453-A948-CF7B7F6DE10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8B986-3DC4-4739-A5B9-9E5D9AE59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D592-4DFA-44A6-B56D-0F7A0EE4B3D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B6B-447C-47D5-9483-E72493E94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D592-4DFA-44A6-B56D-0F7A0EE4B3D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B6B-447C-47D5-9483-E72493E94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D592-4DFA-44A6-B56D-0F7A0EE4B3D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B6B-447C-47D5-9483-E72493E94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D592-4DFA-44A6-B56D-0F7A0EE4B3D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B6B-447C-47D5-9483-E72493E94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D592-4DFA-44A6-B56D-0F7A0EE4B3D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B6B-447C-47D5-9483-E72493E94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D592-4DFA-44A6-B56D-0F7A0EE4B3D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B6B-447C-47D5-9483-E72493E94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D592-4DFA-44A6-B56D-0F7A0EE4B3D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B6B-447C-47D5-9483-E72493E94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D592-4DFA-44A6-B56D-0F7A0EE4B3D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B6B-447C-47D5-9483-E72493E94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D592-4DFA-44A6-B56D-0F7A0EE4B3D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B6B-447C-47D5-9483-E72493E94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D592-4DFA-44A6-B56D-0F7A0EE4B3D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B6B-447C-47D5-9483-E72493E94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D592-4DFA-44A6-B56D-0F7A0EE4B3D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B6B-447C-47D5-9483-E72493E94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D592-4DFA-44A6-B56D-0F7A0EE4B3D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57B6B-447C-47D5-9483-E72493E94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242889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Презентация логопедического занятия по теме:</a:t>
            </a:r>
            <a:br>
              <a:rPr lang="ru-RU" sz="36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« Деление слов на слоги »</a:t>
            </a:r>
            <a:endParaRPr lang="ru-RU" sz="3600" b="1" i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3143248"/>
            <a:ext cx="5072098" cy="3357586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  <a:cs typeface="Arabic Typesetting" pitchFamily="66" charset="-78"/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rgbClr val="00B0F0"/>
                </a:solidFill>
                <a:cs typeface="Arabic Typesetting" pitchFamily="66" charset="-78"/>
              </a:rPr>
              <a:t>Тумпарова </a:t>
            </a:r>
            <a:r>
              <a:rPr lang="ru-RU" dirty="0" smtClean="0">
                <a:solidFill>
                  <a:srgbClr val="00B0F0"/>
                </a:solidFill>
                <a:cs typeface="Arabic Typesetting" pitchFamily="66" charset="-78"/>
              </a:rPr>
              <a:t>Д.Ш.</a:t>
            </a:r>
          </a:p>
          <a:p>
            <a:pPr algn="r"/>
            <a:r>
              <a:rPr lang="ru-RU" dirty="0" smtClean="0">
                <a:solidFill>
                  <a:srgbClr val="00B0F0"/>
                </a:solidFill>
                <a:cs typeface="Arabic Typesetting" pitchFamily="66" charset="-78"/>
              </a:rPr>
              <a:t>учитель-логопед </a:t>
            </a:r>
          </a:p>
          <a:p>
            <a:pPr algn="r"/>
            <a:r>
              <a:rPr lang="ru-RU" dirty="0" smtClean="0">
                <a:solidFill>
                  <a:srgbClr val="00B0F0"/>
                </a:solidFill>
                <a:cs typeface="Arabic Typesetting" pitchFamily="66" charset="-78"/>
              </a:rPr>
              <a:t>МОУ «СОШ №5» </a:t>
            </a:r>
          </a:p>
          <a:p>
            <a:pPr algn="r"/>
            <a:r>
              <a:rPr lang="ru-RU" dirty="0" smtClean="0">
                <a:solidFill>
                  <a:srgbClr val="00B0F0"/>
                </a:solidFill>
                <a:cs typeface="Arabic Typesetting" pitchFamily="66" charset="-78"/>
              </a:rPr>
              <a:t>г. Саранск</a:t>
            </a:r>
          </a:p>
          <a:p>
            <a:pPr algn="r"/>
            <a:endParaRPr lang="ru-RU" sz="2800" dirty="0">
              <a:solidFill>
                <a:srgbClr val="00B0F0"/>
              </a:solidFill>
              <a:cs typeface="Arabic Typesetting" pitchFamily="66" charset="-78"/>
            </a:endParaRPr>
          </a:p>
        </p:txBody>
      </p:sp>
      <p:pic>
        <p:nvPicPr>
          <p:cNvPr id="1026" name="Picture 2" descr="D:\картинки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521497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285728"/>
            <a:ext cx="8372476" cy="621506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Прочитай слова. Выпиши только те слова, которые можно переносить</a:t>
            </a:r>
          </a:p>
          <a:p>
            <a:pPr>
              <a:buNone/>
            </a:pP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800" i="1" dirty="0" err="1" smtClean="0"/>
              <a:t>И-ра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по-яс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Ра-я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мо-я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ям-ка</a:t>
            </a:r>
            <a:r>
              <a:rPr lang="ru-RU" sz="4800" i="1" dirty="0" smtClean="0"/>
              <a:t>, </a:t>
            </a:r>
          </a:p>
          <a:p>
            <a:pPr>
              <a:buNone/>
            </a:pPr>
            <a:r>
              <a:rPr lang="ru-RU" sz="4800" i="1" dirty="0" err="1" smtClean="0"/>
              <a:t>у-вёз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я-корь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я-ма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за-яц</a:t>
            </a:r>
            <a:r>
              <a:rPr lang="ru-RU" sz="4800" i="1" dirty="0" smtClean="0"/>
              <a:t>, </a:t>
            </a:r>
          </a:p>
          <a:p>
            <a:pPr marL="0" indent="0">
              <a:buNone/>
            </a:pPr>
            <a:r>
              <a:rPr lang="ru-RU" sz="4800" i="1" dirty="0" err="1" smtClean="0"/>
              <a:t>по-ёт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ё-жик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а-ист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жу-ёт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зре-ет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кра-я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сто-ит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А-ня</a:t>
            </a:r>
            <a:r>
              <a:rPr lang="ru-RU" sz="4800" i="1" dirty="0" smtClean="0"/>
              <a:t>, </a:t>
            </a:r>
          </a:p>
          <a:p>
            <a:pPr marL="0" indent="0">
              <a:buNone/>
            </a:pPr>
            <a:r>
              <a:rPr lang="ru-RU" sz="4800" i="1" dirty="0" err="1" smtClean="0"/>
              <a:t>у-тюг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у-сы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но-сик</a:t>
            </a:r>
            <a:r>
              <a:rPr lang="ru-RU" sz="4800" i="1" dirty="0" smtClean="0"/>
              <a:t>, </a:t>
            </a:r>
            <a:r>
              <a:rPr lang="ru-RU" sz="4800" i="1" dirty="0" err="1" smtClean="0"/>
              <a:t>у-ши</a:t>
            </a:r>
            <a:r>
              <a:rPr lang="ru-RU" sz="4800" i="1" dirty="0" smtClean="0"/>
              <a:t>.</a:t>
            </a:r>
            <a:endParaRPr lang="ru-RU" sz="4800" i="1" dirty="0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/>
          <a:srcRect b="13636"/>
          <a:stretch>
            <a:fillRect/>
          </a:stretch>
        </p:blipFill>
        <p:spPr>
          <a:xfrm>
            <a:off x="7572396" y="357165"/>
            <a:ext cx="1190626" cy="154241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0034" y="2285992"/>
            <a:ext cx="121444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43306" y="2285992"/>
            <a:ext cx="114300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00628" y="2285992"/>
            <a:ext cx="128588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8596" y="3143248"/>
            <a:ext cx="142876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00496" y="3143248"/>
            <a:ext cx="128588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57422" y="4000504"/>
            <a:ext cx="164307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14810" y="4000504"/>
            <a:ext cx="164307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571736" y="4786322"/>
            <a:ext cx="150019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00826" y="4714884"/>
            <a:ext cx="13573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0034" y="5643578"/>
            <a:ext cx="164307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428860" y="5643578"/>
            <a:ext cx="114300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786446" y="5643578"/>
            <a:ext cx="13573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071670" y="3143248"/>
            <a:ext cx="164307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/>
                </a:solidFill>
              </a:rPr>
              <a:t>Составь слова из слогов, данных в скобках. Спиши предложения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1071546"/>
            <a:ext cx="83391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Ю,о,сень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на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ревь,де,ях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ля,яв,ют,по,ся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жёлтые листья.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071546"/>
            <a:ext cx="81773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Осенью на деревьях появляются жёлтые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листья.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2143116"/>
            <a:ext cx="62221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а,ту,тро,ра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но,ся,вил,ос,та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мо,ав,биль,то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2143116"/>
            <a:ext cx="7295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 тротуара остановился автомобиль.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3214686"/>
            <a:ext cx="8710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Петя и Серёжа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ли,сле,пи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ю,снеж,ну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бабу.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3214686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Петя и Серёжа слепили снежную бабу.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3786190"/>
            <a:ext cx="917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Поезд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хо,под,дит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к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лень,кой,ма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ци,стан,и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3786190"/>
            <a:ext cx="7439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Поезд подходит к маленькой станции.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342" y="4357694"/>
            <a:ext cx="896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Дятел громко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чит,сту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вом,клю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по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ву,де,ре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4357694"/>
            <a:ext cx="7733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Дятел громко стучит клювом по дереву.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4857760"/>
            <a:ext cx="886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На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бе,клум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ли,пес,тре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си,кра,е,вы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цветы.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4857760"/>
            <a:ext cx="734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На клумбе пестрели красивые цветы.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Подбери к каждой схеме соответствующую картинку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сканирование0004.bmp">
            <a:hlinkHover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742" t="5682" r="59394" b="76955"/>
          <a:stretch>
            <a:fillRect/>
          </a:stretch>
        </p:blipFill>
        <p:spPr>
          <a:xfrm>
            <a:off x="3428992" y="4000504"/>
            <a:ext cx="2714644" cy="1298308"/>
          </a:xfrm>
        </p:spPr>
      </p:pic>
      <p:pic>
        <p:nvPicPr>
          <p:cNvPr id="6" name="Содержимое 3" descr="сканирование0004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46556" t="5577" r="40025" b="76271"/>
          <a:stretch>
            <a:fillRect/>
          </a:stretch>
        </p:blipFill>
        <p:spPr>
          <a:xfrm>
            <a:off x="4071934" y="4071942"/>
            <a:ext cx="1214446" cy="1396613"/>
          </a:xfrm>
          <a:prstGeom prst="rect">
            <a:avLst/>
          </a:prstGeom>
        </p:spPr>
      </p:pic>
      <p:pic>
        <p:nvPicPr>
          <p:cNvPr id="7" name="Содержимое 3" descr="сканирование0004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74736" t="5577" r="13186" b="76271"/>
          <a:stretch>
            <a:fillRect/>
          </a:stretch>
        </p:blipFill>
        <p:spPr>
          <a:xfrm>
            <a:off x="4000496" y="5000636"/>
            <a:ext cx="1174068" cy="15001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596" y="92867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 	    _______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100010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________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29388" y="107154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   ______  ______   </a:t>
            </a:r>
            <a:endParaRPr lang="ru-RU" b="1" dirty="0"/>
          </a:p>
        </p:txBody>
      </p:sp>
      <p:pic>
        <p:nvPicPr>
          <p:cNvPr id="17" name="Рисунок 16" descr="сканирование0001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8007" t="8333" r="43004" b="78125"/>
          <a:stretch>
            <a:fillRect/>
          </a:stretch>
        </p:blipFill>
        <p:spPr>
          <a:xfrm>
            <a:off x="3571868" y="4071942"/>
            <a:ext cx="2357454" cy="1612995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l="7355" t="8698" r="78649" b="65550"/>
          <a:stretch>
            <a:fillRect/>
          </a:stretch>
        </p:blipFill>
        <p:spPr>
          <a:xfrm>
            <a:off x="3786182" y="4929198"/>
            <a:ext cx="1785950" cy="142876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l="28861" t="3348" r="52218" b="63174"/>
          <a:stretch>
            <a:fillRect/>
          </a:stretch>
        </p:blipFill>
        <p:spPr>
          <a:xfrm>
            <a:off x="3786182" y="4572008"/>
            <a:ext cx="1643074" cy="1214446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l="5291" t="48713" r="76109" b="14845"/>
          <a:stretch>
            <a:fillRect/>
          </a:stretch>
        </p:blipFill>
        <p:spPr>
          <a:xfrm>
            <a:off x="3786182" y="5072074"/>
            <a:ext cx="1571636" cy="1571636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l="77362" t="48327" r="4640" b="18215"/>
          <a:stretch>
            <a:fillRect/>
          </a:stretch>
        </p:blipFill>
        <p:spPr>
          <a:xfrm>
            <a:off x="3929058" y="4286256"/>
            <a:ext cx="1571636" cy="1285884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l="78966" t="5762" r="6638" b="63569"/>
          <a:stretch>
            <a:fillRect/>
          </a:stretch>
        </p:blipFill>
        <p:spPr>
          <a:xfrm>
            <a:off x="3857620" y="5072074"/>
            <a:ext cx="1428760" cy="1214446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20000"/>
          </a:blip>
          <a:srcRect l="52271" t="47970" r="29129" b="16332"/>
          <a:stretch>
            <a:fillRect/>
          </a:stretch>
        </p:blipFill>
        <p:spPr>
          <a:xfrm>
            <a:off x="3714744" y="4214818"/>
            <a:ext cx="1714512" cy="13144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5.55556E-6 C 0.00295 -0.00301 0.00538 -0.00695 0.0085 -0.00973 C 0.01631 -0.01667 0.02638 -0.01968 0.03541 -0.02269 C 0.04739 -0.03126 0.03333 -0.02176 0.04513 -0.02778 C 0.05364 -0.03195 0.04652 -0.02963 0.05364 -0.03426 C 0.06006 -0.03866 0.06753 -0.0419 0.0743 -0.04561 C 0.07864 -0.05301 0.08368 -0.0595 0.08784 -0.06667 C 0.09704 -0.08241 0.08854 -0.07038 0.09756 -0.08936 C 0.10034 -0.09514 0.10486 -0.10741 0.10486 -0.10741 C 0.10434 -0.13496 0.10781 -0.16366 0.10243 -0.19028 C 0.10138 -0.19584 0.09739 -0.20325 0.09513 -0.20811 C 0.09357 -0.21135 0.09027 -0.21783 0.09027 -0.21783 C 0.08663 -0.23681 0.07638 -0.24676 0.06822 -0.26181 C 0.06406 -0.26968 0.0592 -0.28473 0.05243 -0.28774 C 0.05121 -0.29005 0.04982 -0.29213 0.04878 -0.29445 C 0.04809 -0.29584 0.04826 -0.29792 0.04756 -0.29931 C 0.04548 -0.30348 0.04236 -0.30649 0.04027 -0.31065 C 0.03854 -0.31389 0.03697 -0.31713 0.03541 -0.32038 C 0.03454 -0.322 0.03298 -0.32524 0.03298 -0.32524 C 0.03194 -0.33264 0.03124 -0.33843 0.02812 -0.34468 C 0.02934 -0.40695 0.02934 -0.3838 0.02934 -0.41459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1898 C -0.01475 0.00301 -0.0151 0.00324 -0.01979 -0.00856 C -0.02205 -0.02361 -0.02934 -0.03356 -0.03559 -0.04606 C -0.03906 -0.05278 -0.04774 -0.05602 -0.0526 -0.06065 C -0.05868 -0.06666 -0.06389 -0.07384 -0.071 -0.07685 C -0.08125 -0.08773 -0.08455 -0.09143 -0.09774 -0.09329 C -0.10677 -0.09815 -0.11632 -0.10092 -0.12587 -0.10301 C -0.13437 -0.10787 -0.14253 -0.10903 -0.15139 -0.11273 C -0.18316 -0.12569 -0.21198 -0.13333 -0.24531 -0.13541 C -0.25399 -0.13935 -0.2625 -0.14305 -0.271 -0.14676 C -0.27413 -0.14815 -0.28073 -0.15 -0.28073 -0.14977 C -0.2868 -0.15532 -0.29462 -0.1581 -0.30017 -0.16481 C -0.30607 -0.17199 -0.30937 -0.1787 -0.31475 -0.18588 C -0.3184 -0.19791 -0.32396 -0.20926 -0.32708 -0.22153 C -0.33455 -0.29213 -0.33073 -0.3743 -0.33073 -0.44768 " pathEditMode="relative" rAng="0" ptsTypes="ffffffffffffff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3056 C -0.00417 0.02731 -0.01181 0.01644 -0.01372 0.01435 C -0.01546 0.0125 -0.01789 0.0125 -0.01979 0.01111 C -0.03194 0.00139 -0.04098 -0.0088 -0.05504 -0.01343 C -0.07604 -0.03194 -0.10296 -0.03565 -0.12709 -0.04097 C -0.13403 -0.0456 -0.1415 -0.0463 -0.14896 -0.04907 C -0.16042 -0.05347 -0.17136 -0.0588 -0.18316 -0.06204 C -0.19792 -0.07176 -0.21476 -0.07523 -0.22952 -0.08495 C -0.23525 -0.08866 -0.23889 -0.09653 -0.2441 -0.10116 C -0.2474 -0.10417 -0.25139 -0.10532 -0.25504 -0.10764 C -0.26042 -0.11713 -0.26685 -0.11829 -0.27344 -0.12708 C -0.28733 -0.1456 -0.26598 -0.11806 -0.28195 -0.13542 C -0.28594 -0.13981 -0.28924 -0.14514 -0.29289 -0.15 C -0.29896 -0.1581 -0.29914 -0.16944 -0.30625 -0.17593 C -0.30921 -0.1875 -0.30712 -0.18287 -0.31129 -0.19051 C -0.31216 -0.19375 -0.31285 -0.19699 -0.31372 -0.20023 C -0.31407 -0.20185 -0.31494 -0.20532 -0.31494 -0.20509 C -0.31459 -0.22431 -0.31476 -0.24329 -0.31372 -0.26204 C -0.31355 -0.26551 -0.31129 -0.27199 -0.31129 -0.27176 C -0.31042 -0.28912 -0.30747 -0.30694 -0.30747 -0.32384 " pathEditMode="relative" rAng="0" ptsTypes="fffffffffffffffffff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8 0.04375 C 0.05087 0.03403 0.0625 0.03472 0.07049 0.02755 C 0.07483 0.02361 0.08178 0.0176 0.08629 0.01459 C 0.09358 0.00972 0.104 0.00857 0.11181 0.00648 C 0.11771 0.00486 0.12327 -0.00023 0.129 -0.00185 C 0.14115 -0.00509 0.15244 -0.00555 0.16424 -0.00995 C 0.16719 -0.01111 0.16997 -0.01227 0.17292 -0.01319 C 0.17691 -0.01435 0.18507 -0.01643 0.18507 -0.0162 C 0.19289 -0.02338 0.20053 -0.02268 0.20938 -0.02615 C 0.21146 -0.02708 0.21355 -0.02847 0.21563 -0.0294 C 0.21719 -0.03009 0.21893 -0.03055 0.22049 -0.03102 C 0.22431 -0.03449 0.22882 -0.03541 0.23264 -0.03912 C 0.24063 -0.04676 0.23212 -0.04213 0.23994 -0.0456 C 0.25365 -0.05926 0.26007 -0.06875 0.26424 -0.0912 C 0.26303 -0.10879 0.26355 -0.12824 0.25816 -0.1449 C 0.25608 -0.15115 0.25313 -0.15671 0.25087 -0.16273 L 0.25087 -0.1625 C 0.24792 -0.17245 0.24671 -0.18333 0.24237 -0.1919 C 0.24132 -0.1993 0.23994 -0.2074 0.23994 -0.21481 C 0.23994 -0.24305 0.23994 -0.27106 0.24115 -0.2993 C 0.24115 -0.30115 0.24306 -0.30231 0.24358 -0.30416 C 0.24827 -0.31828 0.25174 -0.33426 0.26181 -0.34328 C 0.26337 -0.34953 0.26511 -0.35092 0.26928 -0.35463 C 0.27396 -0.36389 0.28421 -0.37129 0.29237 -0.37407 C 0.29271 -0.37615 0.29289 -0.37847 0.29358 -0.38055 C 0.29497 -0.38403 0.29844 -0.39028 0.29844 -0.39004 C 0.30053 -0.3993 0.304 -0.40717 0.30573 -0.41643 C 0.30539 -0.41805 0.30452 -0.42129 0.30452 -0.42106 " pathEditMode="relative" rAng="0" ptsTypes="fffffffffffffffFfffffffffff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C 0.00069 -0.0213 0.00034 -0.0713 0.01475 -0.08958 C 0.01684 -0.09792 0.02326 -0.10741 0.02812 -0.11389 C 0.02951 -0.11921 0.0342 -0.12847 0.0342 -0.12847 C 0.03541 -0.13496 0.03628 -0.13912 0.03906 -0.14468 C 0.03837 -0.1794 0.03906 -0.21968 0.02691 -0.25208 " pathEditMode="relative" ptsTypes="fffff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96296E-6 C 0.0948 -0.00116 0.09115 0.00833 0.14514 -0.00972 C 0.15608 -0.01852 0.16702 -0.01968 0.17934 -0.02107 C 0.18629 -0.02569 0.19393 -0.02732 0.20122 -0.03079 C 0.20521 -0.03264 0.21355 -0.03588 0.21355 -0.03588 C 0.22518 -0.04745 0.23542 -0.06019 0.24636 -0.07315 C 0.25313 -0.08125 0.25921 -0.09213 0.26719 -0.09745 C 0.27535 -0.11458 0.29063 -0.12616 0.29757 -0.14468 C 0.29948 -0.14954 0.29983 -0.15556 0.30122 -0.16088 C 0.30226 -0.17569 0.30174 -0.17894 0.30625 -0.19028 C 0.30556 -0.21273 0.30608 -0.22639 0.30244 -0.2456 C 0.30157 -0.2625 0.30209 -0.28611 0.29271 -0.29931 C 0.29184 -0.30255 0.29115 -0.30903 0.28785 -0.30903 " pathEditMode="relative" ptsTypes="ffffffffffff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-0.03148 C -0.07482 -0.02454 -0.10712 -0.03195 -0.12482 -0.03311 C -0.146 -0.03588 -0.16701 -0.03797 -0.18819 -0.04121 C -0.20347 -0.0463 -0.21875 -0.05116 -0.23333 -0.05903 C -0.23767 -0.06482 -0.24375 -0.06783 -0.24791 -0.07361 C -0.25642 -0.08519 -0.25191 -0.08241 -0.26024 -0.08519 C -0.26389 -0.09005 -0.2651 -0.09445 -0.26996 -0.09653 C -0.27639 -0.10787 -0.27205 -0.10139 -0.28455 -0.11436 C -0.28611 -0.11598 -0.2868 -0.11875 -0.28819 -0.12084 C -0.29184 -0.12639 -0.29826 -0.13449 -0.30278 -0.13866 C -0.30885 -0.15186 -0.31666 -0.16227 -0.32361 -0.17454 C -0.32396 -0.17662 -0.32413 -0.17894 -0.32482 -0.18102 C -0.32621 -0.18449 -0.32969 -0.19074 -0.32969 -0.19051 C -0.3316 -0.20116 -0.33437 -0.20718 -0.34062 -0.21366 C -0.34357 -0.22547 -0.34809 -0.23565 -0.35035 -0.24769 C -0.35225 -0.30186 -0.34635 -0.28797 -0.3566 -0.27523 C -0.35816 -0.26505 -0.3559 -0.25209 -0.34913 -0.24607 C -0.34757 -0.23959 -0.34496 -0.23681 -0.34062 -0.23311 C -0.33437 -0.24144 -0.3309 -0.24537 -0.3309 -0.25741 " pathEditMode="relative" rAng="0" ptsTypes="ffffffffffffffffff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C 0.01441 0.01158 0.04253 0.00741 0.05729 0.00811 C 0.08385 0.00695 0.10833 0.00579 0.1342 -0.00162 C 0.14826 -0.00555 0.15885 -0.01967 0.17205 -0.02592 C 0.18594 -0.0324 0.20139 -0.03773 0.21597 -0.04051 C 0.22448 -0.04421 0.23264 -0.04699 0.24149 -0.04861 C 0.24427 -0.04976 0.24705 -0.05115 0.25 -0.05208 C 0.25208 -0.05277 0.25417 -0.05301 0.25608 -0.0537 C 0.25868 -0.05463 0.26111 -0.05578 0.26354 -0.05694 C 0.26476 -0.0574 0.26719 -0.05856 0.26719 -0.05856 C 0.27135 -0.06273 0.275 -0.06759 0.27934 -0.07152 C 0.28264 -0.07801 0.28715 -0.08287 0.29149 -0.08773 C 0.29531 -0.09213 0.29705 -0.09699 0.30121 -0.10069 C 0.30243 -0.10532 0.30278 -0.10763 0.30486 -0.11203 C 0.30677 -0.11597 0.31111 -0.12361 0.31111 -0.12361 C 0.31371 -0.14074 0.3125 -0.16504 0.30486 -0.18032 C 0.30295 -0.19074 0.30469 -0.18518 0.29878 -0.19676 C 0.29809 -0.19814 0.29653 -0.20717 0.29635 -0.2081 C 0.29531 -0.21273 0.29271 -0.21921 0.29271 -0.2243 " pathEditMode="relative" ptsTypes="ffffffffffffffffffA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C -0.00365 -0.01482 0.00729 -0.02755 0.01475 -0.03565 C 0.01875 -0.03982 0.02031 -0.04491 0.02448 -0.04861 C 0.02534 -0.0507 0.02569 -0.05324 0.02691 -0.0551 C 0.02778 -0.05649 0.02969 -0.05672 0.03055 -0.05834 C 0.03177 -0.06088 0.03194 -0.06412 0.03298 -0.06667 C 0.03403 -0.06899 0.03559 -0.07084 0.03663 -0.07315 C 0.03767 -0.07524 0.03819 -0.07755 0.03906 -0.07963 C 0.03871 -0.09213 0.03854 -0.1044 0.03784 -0.1169 C 0.0375 -0.12246 0.03177 -0.13172 0.03177 -0.13172 C 0.03159 -0.13264 0.03003 -0.14167 0.02934 -0.14306 C 0.02552 -0.1507 0.02587 -0.14491 0.02326 -0.15278 C 0.01996 -0.16274 0.01823 -0.17061 0.01215 -0.17871 " pathEditMode="relative" ptsTypes="ffffffffffff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1458 C -0.06632 0.01389 -0.11788 0.01759 -0.17535 0.0081 C -0.18212 0.00439 -0.18889 0.00231 -0.19601 3.33333E-6 C -0.2066 -0.00348 -0.21562 -0.01227 -0.22656 -0.01459 C -0.23437 -0.02153 -0.24132 -0.02848 -0.24983 -0.03403 C -0.25139 -0.03611 -0.25278 -0.03866 -0.25469 -0.04051 C -0.25608 -0.0419 -0.25816 -0.04213 -0.25955 -0.04375 C -0.26111 -0.04561 -0.26163 -0.04861 -0.26319 -0.05047 C -0.27535 -0.06482 -0.27448 -0.06366 -0.28385 -0.06991 C -0.28872 -0.07801 -0.29253 -0.07986 -0.29844 -0.08611 C -0.29931 -0.08704 -0.30035 -0.0882 -0.30104 -0.08936 C -0.30191 -0.09074 -0.30243 -0.09306 -0.30347 -0.09422 C -0.30486 -0.09584 -0.30694 -0.09607 -0.30833 -0.09746 C -0.31545 -0.1044 -0.31111 -0.10278 -0.31684 -0.11042 C -0.32101 -0.11598 -0.32448 -0.12014 -0.32778 -0.12686 C -0.33073 -0.14306 -0.33021 -0.14422 -0.33021 -0.1301 " pathEditMode="relative" rAng="0" ptsTypes="fffffffffffffffA"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канирование0001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10306" t="7520" r="9305" b="50587"/>
          <a:stretch>
            <a:fillRect/>
          </a:stretch>
        </p:blipFill>
        <p:spPr>
          <a:xfrm>
            <a:off x="500034" y="1428736"/>
            <a:ext cx="8429684" cy="4214842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Напиши названия картинок, подели слова на слоги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92893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лод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2928934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2928934"/>
            <a:ext cx="156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то - бус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214950"/>
            <a:ext cx="2215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тор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5214950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мо - лёт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5214950"/>
            <a:ext cx="2244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экс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тор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Составь слова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428736"/>
            <a:ext cx="4211668" cy="507209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8000" dirty="0" smtClean="0"/>
              <a:t>РО-ВА-КО</a:t>
            </a:r>
          </a:p>
          <a:p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8000" dirty="0" smtClean="0"/>
              <a:t>ГАЙ-ПО-ПУ</a:t>
            </a:r>
          </a:p>
          <a:p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4800" dirty="0"/>
          </a:p>
          <a:p>
            <a:pPr>
              <a:buNone/>
            </a:pPr>
            <a:r>
              <a:rPr lang="ru-RU" sz="8000" dirty="0" smtClean="0"/>
              <a:t>МЯК-ХО</a:t>
            </a:r>
          </a:p>
          <a:p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		</a:t>
            </a:r>
          </a:p>
          <a:p>
            <a:pPr>
              <a:buNone/>
            </a:pPr>
            <a:r>
              <a:rPr lang="ru-RU" sz="4800" dirty="0" smtClean="0"/>
              <a:t>	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1357298"/>
            <a:ext cx="4041775" cy="4483113"/>
          </a:xfrm>
        </p:spPr>
        <p:txBody>
          <a:bodyPr/>
          <a:lstStyle/>
          <a:p>
            <a:pPr>
              <a:buNone/>
            </a:pPr>
            <a:r>
              <a:rPr lang="ru-RU" sz="3800" dirty="0" smtClean="0"/>
              <a:t>РА-ЗЕБ</a:t>
            </a:r>
          </a:p>
          <a:p>
            <a:endParaRPr lang="ru-RU" sz="4400" dirty="0" smtClean="0"/>
          </a:p>
          <a:p>
            <a:pPr>
              <a:buNone/>
            </a:pPr>
            <a:r>
              <a:rPr lang="ru-RU" sz="3800" dirty="0" smtClean="0"/>
              <a:t>ПА-ЧЕ-ХА-РЕ	</a:t>
            </a:r>
          </a:p>
          <a:p>
            <a:endParaRPr lang="ru-RU" sz="4400" dirty="0" smtClean="0"/>
          </a:p>
          <a:p>
            <a:pPr>
              <a:buNone/>
            </a:pPr>
            <a:r>
              <a:rPr lang="ru-RU" sz="3800" dirty="0" smtClean="0"/>
              <a:t>КА-БЕЛ</a:t>
            </a:r>
          </a:p>
          <a:p>
            <a:endParaRPr lang="ru-RU" sz="4400" dirty="0" smtClean="0"/>
          </a:p>
          <a:p>
            <a:endParaRPr lang="ru-RU" dirty="0"/>
          </a:p>
        </p:txBody>
      </p:sp>
      <p:pic>
        <p:nvPicPr>
          <p:cNvPr id="11" name="Рисунок 10" descr="сканирование0010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95" t="11588" r="61282" b="66108"/>
          <a:stretch>
            <a:fillRect/>
          </a:stretch>
        </p:blipFill>
        <p:spPr>
          <a:xfrm>
            <a:off x="1214414" y="1071546"/>
            <a:ext cx="2143140" cy="1677240"/>
          </a:xfrm>
          <a:prstGeom prst="rect">
            <a:avLst/>
          </a:prstGeom>
        </p:spPr>
      </p:pic>
      <p:pic>
        <p:nvPicPr>
          <p:cNvPr id="12" name="Рисунок 11" descr="сканирование0006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71" t="54058" r="44325" b="14827"/>
          <a:stretch>
            <a:fillRect/>
          </a:stretch>
        </p:blipFill>
        <p:spPr>
          <a:xfrm>
            <a:off x="2071670" y="2786058"/>
            <a:ext cx="1071570" cy="2240555"/>
          </a:xfrm>
          <a:prstGeom prst="rect">
            <a:avLst/>
          </a:prstGeom>
        </p:spPr>
      </p:pic>
      <p:pic>
        <p:nvPicPr>
          <p:cNvPr id="14" name="Рисунок 13" descr="сканирование0007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97" t="50000" r="40916" b="4463"/>
          <a:stretch>
            <a:fillRect/>
          </a:stretch>
        </p:blipFill>
        <p:spPr>
          <a:xfrm>
            <a:off x="5643570" y="1000108"/>
            <a:ext cx="1785950" cy="1500198"/>
          </a:xfrm>
          <a:prstGeom prst="rect">
            <a:avLst/>
          </a:prstGeom>
        </p:spPr>
      </p:pic>
      <p:pic>
        <p:nvPicPr>
          <p:cNvPr id="16" name="Рисунок 15" descr="сканирование0006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42" t="54009" r="64058" b="25595"/>
          <a:stretch>
            <a:fillRect/>
          </a:stretch>
        </p:blipFill>
        <p:spPr>
          <a:xfrm>
            <a:off x="5357818" y="2928934"/>
            <a:ext cx="1857388" cy="1166821"/>
          </a:xfrm>
          <a:prstGeom prst="rect">
            <a:avLst/>
          </a:prstGeom>
        </p:spPr>
      </p:pic>
      <p:pic>
        <p:nvPicPr>
          <p:cNvPr id="18" name="Рисунок 17" descr="сканирование0008.bmp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553" r="86362" b="43184"/>
          <a:stretch>
            <a:fillRect/>
          </a:stretch>
        </p:blipFill>
        <p:spPr>
          <a:xfrm>
            <a:off x="5786446" y="4643446"/>
            <a:ext cx="1428760" cy="1792705"/>
          </a:xfrm>
          <a:prstGeom prst="rect">
            <a:avLst/>
          </a:prstGeom>
        </p:spPr>
      </p:pic>
      <p:pic>
        <p:nvPicPr>
          <p:cNvPr id="20" name="Рисунок 19" descr="сканирование0009.bm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9" t="51924" r="84722" b="11515"/>
          <a:stretch>
            <a:fillRect/>
          </a:stretch>
        </p:blipFill>
        <p:spPr>
          <a:xfrm>
            <a:off x="1571604" y="5000636"/>
            <a:ext cx="100013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Рыболовы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сканирование0002.bmp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27883" t="18703" r="45576" b="61172"/>
          <a:stretch>
            <a:fillRect/>
          </a:stretch>
        </p:blipFill>
        <p:spPr>
          <a:xfrm>
            <a:off x="6357950" y="785794"/>
            <a:ext cx="2609588" cy="1643074"/>
          </a:xfrm>
        </p:spPr>
      </p:pic>
      <p:pic>
        <p:nvPicPr>
          <p:cNvPr id="12" name="Рисунок 11" descr="сканирование0002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2978" t="77894" r="85266" b="7005"/>
          <a:stretch>
            <a:fillRect/>
          </a:stretch>
        </p:blipFill>
        <p:spPr>
          <a:xfrm>
            <a:off x="714348" y="3971930"/>
            <a:ext cx="2143140" cy="2571768"/>
          </a:xfrm>
          <a:prstGeom prst="rect">
            <a:avLst/>
          </a:prstGeom>
        </p:spPr>
      </p:pic>
      <p:pic>
        <p:nvPicPr>
          <p:cNvPr id="13" name="Рисунок 12" descr="сканирование0002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54859" t="10864" r="14772" b="74455"/>
          <a:stretch>
            <a:fillRect/>
          </a:stretch>
        </p:blipFill>
        <p:spPr>
          <a:xfrm>
            <a:off x="3929058" y="1142984"/>
            <a:ext cx="3480052" cy="1571636"/>
          </a:xfrm>
          <a:prstGeom prst="rect">
            <a:avLst/>
          </a:prstGeom>
        </p:spPr>
      </p:pic>
      <p:pic>
        <p:nvPicPr>
          <p:cNvPr id="14" name="Рисунок 13" descr="сканирование0002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2939" t="33935" r="70611" b="44043"/>
          <a:stretch>
            <a:fillRect/>
          </a:stretch>
        </p:blipFill>
        <p:spPr>
          <a:xfrm>
            <a:off x="785786" y="2143116"/>
            <a:ext cx="2755466" cy="2143140"/>
          </a:xfrm>
          <a:prstGeom prst="rect">
            <a:avLst/>
          </a:prstGeom>
        </p:spPr>
      </p:pic>
      <p:pic>
        <p:nvPicPr>
          <p:cNvPr id="15" name="Рисунок 14" descr="сканирование0002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55839" t="29362" r="14772" b="48616"/>
          <a:stretch>
            <a:fillRect/>
          </a:stretch>
        </p:blipFill>
        <p:spPr>
          <a:xfrm>
            <a:off x="3214678" y="2643182"/>
            <a:ext cx="2755466" cy="1928826"/>
          </a:xfrm>
          <a:prstGeom prst="rect">
            <a:avLst/>
          </a:prstGeom>
        </p:spPr>
      </p:pic>
      <p:pic>
        <p:nvPicPr>
          <p:cNvPr id="16" name="Рисунок 15" descr="сканирование0002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29389" t="41946" r="45141" b="39178"/>
          <a:stretch>
            <a:fillRect/>
          </a:stretch>
        </p:blipFill>
        <p:spPr>
          <a:xfrm>
            <a:off x="357158" y="785794"/>
            <a:ext cx="3198835" cy="2214578"/>
          </a:xfrm>
          <a:prstGeom prst="rect">
            <a:avLst/>
          </a:prstGeom>
        </p:spPr>
      </p:pic>
      <p:pic>
        <p:nvPicPr>
          <p:cNvPr id="17" name="Рисунок 16" descr="сканирование0002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2939" t="59102" r="67672" b="26217"/>
          <a:stretch>
            <a:fillRect/>
          </a:stretch>
        </p:blipFill>
        <p:spPr>
          <a:xfrm>
            <a:off x="5572132" y="2428868"/>
            <a:ext cx="3367791" cy="1571636"/>
          </a:xfrm>
          <a:prstGeom prst="rect">
            <a:avLst/>
          </a:prstGeom>
        </p:spPr>
      </p:pic>
      <p:pic>
        <p:nvPicPr>
          <p:cNvPr id="18" name="Рисунок 17" descr="сканирование0002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56818" t="54530" r="13793" b="26594"/>
          <a:stretch>
            <a:fillRect/>
          </a:stretch>
        </p:blipFill>
        <p:spPr>
          <a:xfrm>
            <a:off x="3143240" y="4500570"/>
            <a:ext cx="3095647" cy="1857388"/>
          </a:xfrm>
          <a:prstGeom prst="rect">
            <a:avLst/>
          </a:prstGeom>
        </p:spPr>
      </p:pic>
      <p:pic>
        <p:nvPicPr>
          <p:cNvPr id="19" name="Рисунок 18" descr="сканирование0002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73472" t="77103" r="14773" b="7718"/>
          <a:stretch>
            <a:fillRect/>
          </a:stretch>
        </p:blipFill>
        <p:spPr>
          <a:xfrm>
            <a:off x="6072198" y="3929066"/>
            <a:ext cx="2099238" cy="2531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0166" y="4929198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16" y="4714884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2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C 0.22448 0.16389 0.44896 0.32801 0.53872 0.39352 " pathEditMode="relative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07 0.03124 C 0.03699 0.05577 0.03387 0.0766 0.02953 0.09998 C 0.03057 0.15276 0.03196 0.20137 0.03907 0.25276 C 0.04342 0.28332 0.05297 0.31295 0.05852 0.34304 C 0.05783 0.38424 0.06772 0.4685 0.02467 0.48702 C 0.01737 0.49443 0.01703 0.49674 0.01981 0.48934 " pathEditMode="fixed" ptsTypes="fffffA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C -0.00903 0.00347 -0.01216 0.01273 -0.0198 0.01875 C -0.0224 0.02801 -0.029 0.03032 -0.03421 0.03773 C -0.03559 0.03958 -0.03629 0.04236 -0.03785 0.04375 C -0.04115 0.04699 -0.04532 0.04745 -0.04862 0.05023 C -0.05365 0.05856 -0.0566 0.06042 -0.06494 0.06273 C -0.08282 0.09491 -0.09566 0.13079 -0.12257 0.15486 C -0.12674 0.16319 -0.13351 0.1713 -0.13698 0.17986 C -0.1415 0.19144 -0.14202 0.20417 -0.15139 0.21134 C -0.15955 0.23009 -0.16476 0.25046 -0.17483 0.26782 C -0.17848 0.28796 -0.17344 0.26991 -0.18195 0.28472 C -0.18507 0.29051 -0.18559 0.29815 -0.18924 0.30324 C -0.19497 0.31111 -0.20417 0.31574 -0.21268 0.31782 C -0.22309 0.33611 -0.20938 0.31481 -0.22153 0.32639 C -0.22865 0.3331 -0.23473 0.34606 -0.24341 0.34931 C -0.24549 0.36065 -0.25191 0.37106 -0.25747 0.38079 C -0.25955 0.3912 -0.26198 0.3963 -0.26858 0.40394 C -0.27275 0.41898 -0.27014 0.41736 -0.28282 0.42269 C -0.28612 0.42662 -0.29028 0.4294 -0.29375 0.43333 C -0.29723 0.43727 -0.29931 0.4419 -0.30261 0.44583 C -0.3033 0.44792 -0.3033 0.45046 -0.30452 0.45185 C -0.30764 0.45556 -0.31528 0.46042 -0.31528 0.46065 C -0.3198 0.46782 -0.32535 0.47014 -0.3316 0.475 C -0.34028 0.49028 -0.32848 0.47176 -0.34237 0.48542 C -0.34393 0.48704 -0.34428 0.49005 -0.34584 0.4919 C -0.34966 0.49653 -0.35209 0.4956 -0.35678 0.49792 C -0.37605 0.50764 -0.38178 0.51273 -0.40348 0.51273 " pathEditMode="relative" rAng="0" ptsTypes="ffffffffffffffffffffffffffA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704E-6 C 0.02865 0.01967 0.04722 0.05694 0.07969 0.06828 C 0.08524 0.07268 0.09028 0.07823 0.09635 0.08101 C 0.10573 0.08981 0.10885 0.08981 0.12031 0.09212 C 0.17031 0.12476 0.24045 0.11666 0.29288 0.11898 C 0.2974 0.12731 0.30347 0.13333 0.31076 0.13657 C 0.31736 0.14536 0.31788 0.15601 0.32257 0.16666 C 0.325 0.17893 0.3349 0.19791 0.34288 0.20462 C 0.34861 0.2162 0.35764 0.22985 0.36788 0.23333 C 0.39896 0.26226 0.37135 0.23796 0.47257 0.23495 C 0.47378 0.23495 0.47622 0.23333 0.47622 0.23333 " pathEditMode="relative" ptsTypes="ffffffffff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6 0.07106 C -0.07275 0.06828 -0.08177 0.06597 -0.09705 0.06481 C -0.11476 0.05995 -0.13368 0.0618 -0.15174 0.05995 C -0.19427 0.06041 -0.23681 0.0581 -0.27917 0.06157 C -0.28247 0.0618 -0.28351 0.06851 -0.28629 0.07106 C -0.2941 0.07847 -0.29636 0.08935 -0.30295 0.09814 C -0.30938 0.13101 -0.30538 0.11597 -0.30538 0.18379 " pathEditMode="relative" rAng="0" ptsTypes="ffffff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6898 C 0.00851 0.08241 -0.00017 0.0662 0.00781 0.07685 C 0.01163 0.08194 0.01302 0.08588 0.01858 0.08796 C 0.02691 0.09954 0.01667 0.08634 0.02691 0.09606 C 0.03767 0.10625 0.02379 0.09514 0.03281 0.10555 C 0.0349 0.1081 0.03993 0.1118 0.03993 0.11204 C 0.0441 0.11921 0.04826 0.12292 0.05313 0.1294 C 0.06042 0.13912 0.06979 0.15324 0.0757 0.16435 C 0.08056 0.17361 0.08767 0.18565 0.09115 0.19606 C 0.09514 0.2081 0.09618 0.21759 0.10191 0.22778 C 0.10469 0.24537 0.10833 0.26227 0.11024 0.28009 C 0.10938 0.31273 0.11215 0.36157 0.10434 0.39768 C 0.10191 0.4287 0.1007 0.46111 0.09479 0.4912 C 0.0941 0.4993 0.09306 0.51204 0.09115 0.51991 C 0.09011 0.52454 0.08681 0.52801 0.08524 0.53241 C 0.07535 0.5618 0.08872 0.52523 0.0816 0.55 C 0.07865 0.56018 0.07413 0.56782 0.06979 0.57685 C 0.06771 0.58102 0.06736 0.58634 0.06615 0.5912 C 0.06094 0.61088 0.04427 0.6213 0.03281 0.63565 C 0.02778 0.64213 0.01945 0.64352 0.01372 0.64838 C 0.0033 0.65718 -0.0066 0.66366 -0.0184 0.66898 C -0.02274 0.67292 -0.02621 0.67523 -0.03142 0.67685 C -0.10243 0.67616 -0.16979 0.67662 -0.23976 0.66898 C -0.25694 0.66713 -0.27378 0.66528 -0.29097 0.66273 C -0.29531 0.66204 -0.29965 0.6618 -0.30399 0.66111 C -0.31042 0.66018 -0.32309 0.65787 -0.32309 0.6581 C -0.33646 0.65185 -0.35399 0.6544 -0.3684 0.65324 C -0.38003 0.6493 -0.38472 0.63403 -0.39462 0.62616 C -0.39757 0.61805 -0.40312 0.6118 -0.40885 0.60718 C -0.41042 0.60393 -0.41319 0.60231 -0.41476 0.59907 C -0.41562 0.59722 -0.41528 0.59468 -0.41597 0.59282 C -0.41684 0.59051 -0.4184 0.58866 -0.41962 0.58657 C -0.42326 0.56968 -0.425 0.55162 -0.42674 0.53403 C -0.42691 0.52245 -0.425 0.46921 -0.43021 0.44838 C -0.43108 0.43866 -0.43177 0.42917 -0.43385 0.41991 C -0.43455 0.41667 -0.43628 0.41018 -0.43628 0.41042 C -0.43785 0.39167 -0.44427 0.37384 -0.45295 0.35949 C -0.45851 0.35023 -0.46285 0.33889 -0.47066 0.33241 C -0.47517 0.3287 -0.47483 0.33009 -0.47899 0.32778 C -0.48368 0.325 -0.49323 0.31759 -0.49809 0.31667 C -0.50555 0.31528 -0.51319 0.31551 -0.52066 0.31505 C -0.54167 0.31643 -0.55972 0.32245 -0.58021 0.32616 C -0.59253 0.33171 -0.60121 0.34329 -0.61128 0.35324 C -0.61927 0.36111 -0.62656 0.36528 -0.63264 0.37685 C -0.63489 0.38588 -0.6375 0.39468 -0.63976 0.40393 C -0.6408 0.41528 -0.64323 0.42755 -0.64809 0.43727 C -0.64896 0.43912 -0.65069 0.44028 -0.65174 0.44213 C -0.65226 0.44305 -0.6526 0.44421 -0.65295 0.44514 " pathEditMode="relative" rAng="0" ptsTypes="fffffffffffffffffffffffffffffffffffffffffffffff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0.03588 C -0.05156 0.02616 -0.1092 0.02894 -0.1309 0.02801 C -0.2401 0.02917 -0.34965 0.02917 -0.4592 0.03102 C -0.47899 0.03125 -0.50173 0.03681 -0.52118 0.0375 C -0.5533 0.04491 -0.59271 0.02083 -0.61875 0.04699 C -0.61996 0.05324 -0.62222 0.0581 -0.62343 0.06435 C -0.62291 0.07824 -0.62413 0.09259 -0.62118 0.10579 C -0.61753 0.12222 -0.60225 0.13634 -0.59496 0.15023 C -0.5901 0.15926 -0.58298 0.17546 -0.57587 0.1787 C -0.57222 0.18634 -0.57048 0.19144 -0.5651 0.1963 C -0.56371 0.20162 -0.56163 0.20579 -0.5592 0.21042 C -0.55642 0.22153 -0.5592 0.21875 -0.5533 0.22153 C -0.55173 0.23032 -0.55087 0.23796 -0.55087 0.24699 " pathEditMode="relative" rAng="0" ptsTypes="ffffffffffff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C 0.00243 -0.01273 0.00538 -0.01713 0.00833 -0.02847 C 0.01042 -0.04514 0.01076 -0.06505 0.01788 -0.0794 C 0.0217 -0.09861 0.03021 -0.12546 0.03941 -0.1412 C 0.04167 -0.15139 0.04792 -0.15833 0.05365 -0.16505 C 0.06215 -0.175 0.06753 -0.18241 0.07865 -0.18727 C 0.08559 -0.19444 0.09132 -0.19769 0.1 -0.2 C 0.10746 -0.20602 0.11771 -0.21296 0.12621 -0.21597 C 0.1401 -0.22755 0.16076 -0.22894 0.17621 -0.23009 C 0.1842 -0.23356 0.19462 -0.22593 0.19774 -0.23819 C 0.20851 -0.23449 0.21389 -0.21968 0.22153 -0.20949 C 0.22378 -0.20093 0.22118 -0.20856 0.22621 -0.2 C 0.22795 -0.19699 0.23108 -0.19051 0.23108 -0.19051 C 0.23229 -0.18519 0.23351 -0.17986 0.23455 -0.17454 C 0.23628 -0.15394 0.23403 -0.16667 0.23819 -0.15394 C 0.23924 -0.15093 0.24045 -0.14444 0.24045 -0.14444 " pathEditMode="relative" ptsTypes="fffffffffffffff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3.bmp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2834" t="14035" r="10862" b="54605"/>
          <a:stretch>
            <a:fillRect/>
          </a:stretch>
        </p:blipFill>
        <p:spPr>
          <a:xfrm>
            <a:off x="357158" y="3857628"/>
            <a:ext cx="8547712" cy="2643206"/>
          </a:xfrm>
        </p:spPr>
      </p:pic>
      <p:pic>
        <p:nvPicPr>
          <p:cNvPr id="5" name="Рисунок 4" descr="сканирование0004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8718" t="67693" r="12395" b="9085"/>
          <a:stretch>
            <a:fillRect/>
          </a:stretch>
        </p:blipFill>
        <p:spPr>
          <a:xfrm>
            <a:off x="1357290" y="1357298"/>
            <a:ext cx="6368187" cy="2571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207167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Sylfaen" pitchFamily="18" charset="0"/>
              </a:rPr>
              <a:t>ник</a:t>
            </a:r>
            <a:r>
              <a:rPr lang="ru-RU" sz="2000" dirty="0" smtClean="0">
                <a:latin typeface="Sylfaen" pitchFamily="18" charset="0"/>
              </a:rPr>
              <a:t> </a:t>
            </a:r>
            <a:endParaRPr lang="ru-RU" sz="2000" dirty="0"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207167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Sylfaen" pitchFamily="18" charset="0"/>
              </a:rPr>
              <a:t> </a:t>
            </a:r>
            <a:r>
              <a:rPr lang="ru-RU" sz="2400" b="1" dirty="0" err="1" smtClean="0">
                <a:latin typeface="Sylfaen" pitchFamily="18" charset="0"/>
              </a:rPr>
              <a:t>ца</a:t>
            </a:r>
            <a:endParaRPr lang="ru-RU" sz="2400" b="1" dirty="0"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214311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Sylfaen" pitchFamily="18" charset="0"/>
              </a:rPr>
              <a:t>из</a:t>
            </a:r>
            <a:endParaRPr lang="ru-RU" sz="2400" b="1" dirty="0">
              <a:latin typeface="Sylfae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4572008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Sylfaen" pitchFamily="18" charset="0"/>
              </a:rPr>
              <a:t>ма</a:t>
            </a:r>
            <a:endParaRPr lang="ru-RU" sz="2400" b="1" dirty="0">
              <a:latin typeface="Sylfae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464344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Sylfaen" pitchFamily="18" charset="0"/>
              </a:rPr>
              <a:t>ба</a:t>
            </a:r>
            <a:endParaRPr lang="ru-RU" sz="2400" b="1" dirty="0"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4572008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Sylfaen" pitchFamily="18" charset="0"/>
              </a:rPr>
              <a:t>пис</a:t>
            </a:r>
            <a:endParaRPr lang="ru-RU" sz="2400" b="1" dirty="0">
              <a:latin typeface="Sylfae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82" y="464344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Sylfaen" pitchFamily="18" charset="0"/>
              </a:rPr>
              <a:t>со</a:t>
            </a:r>
            <a:endParaRPr lang="ru-RU" sz="2400" b="1" dirty="0">
              <a:latin typeface="Sylfae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57167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Вставь недостающие слоги так, чтобы получились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1"/>
                </a:solidFill>
              </a:rPr>
              <a:t>Измени по образцу. Напиши их по слогам.</a:t>
            </a:r>
            <a:endParaRPr lang="ru-RU" sz="2800" i="1" dirty="0">
              <a:solidFill>
                <a:schemeClr val="accent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214282" y="785795"/>
            <a:ext cx="8015318" cy="534036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F4F6"/>
              </a:clrFrom>
              <a:clrTo>
                <a:srgbClr val="EAF4F6">
                  <a:alpha val="0"/>
                </a:srgbClr>
              </a:clrTo>
            </a:clrChange>
            <a:lum bright="-20000" contrast="40000"/>
          </a:blip>
          <a:srcRect t="1865" r="80851" b="53368"/>
          <a:stretch>
            <a:fillRect/>
          </a:stretch>
        </p:blipFill>
        <p:spPr bwMode="auto">
          <a:xfrm>
            <a:off x="428596" y="1285860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4FB"/>
              </a:clrFrom>
              <a:clrTo>
                <a:srgbClr val="F1F4FB">
                  <a:alpha val="0"/>
                </a:srgbClr>
              </a:clrTo>
            </a:clrChange>
            <a:lum bright="-20000" contrast="40000"/>
          </a:blip>
          <a:srcRect t="3331" r="82048" b="53368"/>
          <a:stretch>
            <a:fillRect/>
          </a:stretch>
        </p:blipFill>
        <p:spPr bwMode="auto">
          <a:xfrm>
            <a:off x="714348" y="5715016"/>
            <a:ext cx="794748" cy="78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F6FE"/>
              </a:clrFrom>
              <a:clrTo>
                <a:srgbClr val="EFF6FE">
                  <a:alpha val="0"/>
                </a:srgbClr>
              </a:clrTo>
            </a:clrChange>
            <a:lum bright="-20000" contrast="40000"/>
          </a:blip>
          <a:srcRect t="3072" r="81010" b="50842"/>
          <a:stretch>
            <a:fillRect/>
          </a:stretch>
        </p:blipFill>
        <p:spPr bwMode="auto">
          <a:xfrm>
            <a:off x="142844" y="5143512"/>
            <a:ext cx="919169" cy="91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lum bright="-20000" contrast="40000"/>
          </a:blip>
          <a:srcRect t="3331" r="80851" b="53368"/>
          <a:stretch>
            <a:fillRect/>
          </a:stretch>
        </p:blipFill>
        <p:spPr bwMode="auto">
          <a:xfrm>
            <a:off x="1071538" y="5000636"/>
            <a:ext cx="8462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FFE"/>
              </a:clrFrom>
              <a:clrTo>
                <a:srgbClr val="F8FFFE">
                  <a:alpha val="0"/>
                </a:srgbClr>
              </a:clrTo>
            </a:clrChange>
            <a:lum bright="-20000" contrast="40000"/>
          </a:blip>
          <a:srcRect t="2027" r="80851" b="53368"/>
          <a:stretch>
            <a:fillRect/>
          </a:stretch>
        </p:blipFill>
        <p:spPr bwMode="auto">
          <a:xfrm>
            <a:off x="1214414" y="2857496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  <a:lum bright="-20000" contrast="40000"/>
          </a:blip>
          <a:srcRect t="2332" r="80851" b="50453"/>
          <a:stretch>
            <a:fillRect/>
          </a:stretch>
        </p:blipFill>
        <p:spPr bwMode="auto">
          <a:xfrm>
            <a:off x="285720" y="3429000"/>
            <a:ext cx="1428760" cy="14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75722" t="24591" r="239" b="10860"/>
          <a:stretch>
            <a:fillRect/>
          </a:stretch>
        </p:blipFill>
        <p:spPr bwMode="auto">
          <a:xfrm>
            <a:off x="3643306" y="1214422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76763" t="27254" r="1602" b="8196"/>
          <a:stretch>
            <a:fillRect/>
          </a:stretch>
        </p:blipFill>
        <p:spPr bwMode="auto">
          <a:xfrm>
            <a:off x="4786314" y="4786322"/>
            <a:ext cx="785818" cy="91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76924" t="24590" r="240" b="7786"/>
          <a:stretch>
            <a:fillRect/>
          </a:stretch>
        </p:blipFill>
        <p:spPr bwMode="auto">
          <a:xfrm>
            <a:off x="3857620" y="4786322"/>
            <a:ext cx="915705" cy="106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lum bright="-20000" contrast="40000"/>
          </a:blip>
          <a:srcRect l="76763" t="24181" b="8196"/>
          <a:stretch>
            <a:fillRect/>
          </a:stretch>
        </p:blipFill>
        <p:spPr bwMode="auto">
          <a:xfrm>
            <a:off x="4286248" y="5429264"/>
            <a:ext cx="937355" cy="106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76763" t="24181"/>
          <a:stretch>
            <a:fillRect/>
          </a:stretch>
        </p:blipFill>
        <p:spPr bwMode="auto">
          <a:xfrm>
            <a:off x="4357686" y="2571744"/>
            <a:ext cx="1381092" cy="17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EF"/>
              </a:clrFrom>
              <a:clrTo>
                <a:srgbClr val="FFFFEF">
                  <a:alpha val="0"/>
                </a:srgbClr>
              </a:clrTo>
            </a:clrChange>
            <a:lum bright="-20000" contrast="30000"/>
          </a:blip>
          <a:srcRect l="39191" t="25080" r="34298" b="21178"/>
          <a:stretch>
            <a:fillRect/>
          </a:stretch>
        </p:blipFill>
        <p:spPr bwMode="auto">
          <a:xfrm>
            <a:off x="6858016" y="1428736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20000" contrast="30000"/>
          </a:blip>
          <a:srcRect l="40190" t="24602" r="34451" b="25238"/>
          <a:stretch>
            <a:fillRect/>
          </a:stretch>
        </p:blipFill>
        <p:spPr bwMode="auto">
          <a:xfrm>
            <a:off x="6357950" y="2857496"/>
            <a:ext cx="15716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9191" t="25080" r="34298" b="21178"/>
          <a:stretch>
            <a:fillRect/>
          </a:stretch>
        </p:blipFill>
        <p:spPr bwMode="auto">
          <a:xfrm>
            <a:off x="7286644" y="3571876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30000"/>
          </a:blip>
          <a:srcRect l="40343" t="25080" r="34298" b="24761"/>
          <a:stretch>
            <a:fillRect/>
          </a:stretch>
        </p:blipFill>
        <p:spPr bwMode="auto">
          <a:xfrm>
            <a:off x="6786578" y="4786322"/>
            <a:ext cx="908284" cy="5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lum bright="-20000" contrast="30000"/>
          </a:blip>
          <a:srcRect l="40343" t="21497" r="34298" b="21177"/>
          <a:stretch>
            <a:fillRect/>
          </a:stretch>
        </p:blipFill>
        <p:spPr bwMode="auto">
          <a:xfrm>
            <a:off x="7143768" y="5572140"/>
            <a:ext cx="1000132" cy="7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40343" t="21179" r="34298" b="17913"/>
          <a:stretch>
            <a:fillRect/>
          </a:stretch>
        </p:blipFill>
        <p:spPr bwMode="auto">
          <a:xfrm>
            <a:off x="7643834" y="5000636"/>
            <a:ext cx="928662" cy="71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-20000" contrast="40000"/>
          </a:blip>
          <a:srcRect l="75722" t="24590" b="7786"/>
          <a:stretch>
            <a:fillRect/>
          </a:stretch>
        </p:blipFill>
        <p:spPr bwMode="auto">
          <a:xfrm>
            <a:off x="3357554" y="3071810"/>
            <a:ext cx="15741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НОС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28586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ЁЖ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14554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ТОРТ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1000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ЛИСТ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786322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СЛОН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643578"/>
            <a:ext cx="926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КУСТ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143248"/>
            <a:ext cx="1148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МОСТ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500042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НО-СЫ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1285860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Е-ЖИ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500042"/>
            <a:ext cx="1768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НО-СИ-КИ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1285860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Ё-ЖИ-КИ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2143116"/>
            <a:ext cx="133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ТОР-ТЫ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2143116"/>
            <a:ext cx="1827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ТОР-ТИ-КИ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3143248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МОС-ТЫ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3071810"/>
            <a:ext cx="197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МОС-ТИ-КИ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3929066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ЛИС-ТЫ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86512" y="4000504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ЛИС-ТИ-КИ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4857760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СЛО-НЫ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4857760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СЛО-НИ-КИ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86116" y="5715016"/>
            <a:ext cx="139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КУС-ТЫ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500826" y="5715016"/>
            <a:ext cx="1805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КУС-ТИ-КИ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357298"/>
            <a:ext cx="856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КАР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3116"/>
            <a:ext cx="1080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МУЖ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928934"/>
            <a:ext cx="881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КОР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786190"/>
            <a:ext cx="889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ТРЕ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786322"/>
            <a:ext cx="833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РАВ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715016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ТРИ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1214422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ЧИ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2143116"/>
            <a:ext cx="761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3200" dirty="0" smtClean="0"/>
              <a:t>НИ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2928934"/>
            <a:ext cx="740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ТИ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3714752"/>
            <a:ext cx="712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БУ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4786322"/>
            <a:ext cx="734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ЗИ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5715016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ЩИ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43768" y="3071810"/>
            <a:ext cx="678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НА</a:t>
            </a:r>
            <a:endParaRPr lang="ru-RU" sz="3200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chemeClr val="accent1"/>
                </a:solidFill>
              </a:rPr>
              <a:t>Соедини слоги. Назови получившиеся слова. Вспомни и напиши слова по порядку</a:t>
            </a:r>
            <a:endParaRPr lang="ru-RU" sz="2400" i="1" dirty="0"/>
          </a:p>
        </p:txBody>
      </p:sp>
      <p:cxnSp>
        <p:nvCxnSpPr>
          <p:cNvPr id="23" name="Прямая соединительная линия 22"/>
          <p:cNvCxnSpPr>
            <a:stCxn id="2" idx="3"/>
            <a:endCxn id="10" idx="1"/>
          </p:cNvCxnSpPr>
          <p:nvPr/>
        </p:nvCxnSpPr>
        <p:spPr>
          <a:xfrm>
            <a:off x="1570673" y="1649686"/>
            <a:ext cx="2358385" cy="157163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3"/>
            <a:endCxn id="20" idx="1"/>
          </p:cNvCxnSpPr>
          <p:nvPr/>
        </p:nvCxnSpPr>
        <p:spPr>
          <a:xfrm>
            <a:off x="4669966" y="3221322"/>
            <a:ext cx="2473802" cy="1428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" idx="3"/>
            <a:endCxn id="8" idx="1"/>
          </p:cNvCxnSpPr>
          <p:nvPr/>
        </p:nvCxnSpPr>
        <p:spPr>
          <a:xfrm flipV="1">
            <a:off x="1723655" y="1506810"/>
            <a:ext cx="2133965" cy="9286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8" idx="3"/>
            <a:endCxn id="20" idx="1"/>
          </p:cNvCxnSpPr>
          <p:nvPr/>
        </p:nvCxnSpPr>
        <p:spPr>
          <a:xfrm>
            <a:off x="4625779" y="1506810"/>
            <a:ext cx="2517989" cy="18573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4" idx="3"/>
            <a:endCxn id="12" idx="1"/>
          </p:cNvCxnSpPr>
          <p:nvPr/>
        </p:nvCxnSpPr>
        <p:spPr>
          <a:xfrm>
            <a:off x="1667181" y="3221322"/>
            <a:ext cx="2261877" cy="18573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2" idx="3"/>
            <a:endCxn id="20" idx="1"/>
          </p:cNvCxnSpPr>
          <p:nvPr/>
        </p:nvCxnSpPr>
        <p:spPr>
          <a:xfrm flipV="1">
            <a:off x="4663554" y="3364198"/>
            <a:ext cx="2480214" cy="171451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5" idx="3"/>
            <a:endCxn id="13" idx="1"/>
          </p:cNvCxnSpPr>
          <p:nvPr/>
        </p:nvCxnSpPr>
        <p:spPr>
          <a:xfrm>
            <a:off x="1675773" y="4078578"/>
            <a:ext cx="2253285" cy="19288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3" idx="3"/>
            <a:endCxn id="20" idx="1"/>
          </p:cNvCxnSpPr>
          <p:nvPr/>
        </p:nvCxnSpPr>
        <p:spPr>
          <a:xfrm flipV="1">
            <a:off x="4835075" y="3364198"/>
            <a:ext cx="2308693" cy="26432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6" idx="3"/>
            <a:endCxn id="9" idx="1"/>
          </p:cNvCxnSpPr>
          <p:nvPr/>
        </p:nvCxnSpPr>
        <p:spPr>
          <a:xfrm flipV="1">
            <a:off x="1619476" y="2435504"/>
            <a:ext cx="2238144" cy="26432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9" idx="3"/>
            <a:endCxn id="20" idx="1"/>
          </p:cNvCxnSpPr>
          <p:nvPr/>
        </p:nvCxnSpPr>
        <p:spPr>
          <a:xfrm>
            <a:off x="4619367" y="2435504"/>
            <a:ext cx="2524401" cy="9286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7" idx="3"/>
            <a:endCxn id="11" idx="1"/>
          </p:cNvCxnSpPr>
          <p:nvPr/>
        </p:nvCxnSpPr>
        <p:spPr>
          <a:xfrm flipV="1">
            <a:off x="1666853" y="4007140"/>
            <a:ext cx="2262205" cy="200026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1" idx="3"/>
            <a:endCxn id="20" idx="1"/>
          </p:cNvCxnSpPr>
          <p:nvPr/>
        </p:nvCxnSpPr>
        <p:spPr>
          <a:xfrm flipV="1">
            <a:off x="4641882" y="3364198"/>
            <a:ext cx="2501886" cy="64294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99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99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99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99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20" grpId="0"/>
      <p:bldP spid="20" grpId="1"/>
      <p:bldP spid="20" grpId="2"/>
      <p:bldP spid="20" grpId="3"/>
      <p:bldP spid="20" grpId="4"/>
      <p:bldP spid="20" grpId="5"/>
      <p:bldP spid="20" grpId="6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336</Words>
  <Application>Microsoft Office PowerPoint</Application>
  <PresentationFormat>Экран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логопедического занятия по теме: « Деление слов на слоги »</vt:lpstr>
      <vt:lpstr>Подбери к каждой схеме соответствующую картинку</vt:lpstr>
      <vt:lpstr>Напиши названия картинок, подели слова на слоги</vt:lpstr>
      <vt:lpstr>Составь слова</vt:lpstr>
      <vt:lpstr>Рыболовы</vt:lpstr>
      <vt:lpstr>Слайд 6</vt:lpstr>
      <vt:lpstr>Измени по образцу. Напиши их по слогам.</vt:lpstr>
      <vt:lpstr>Слайд 8</vt:lpstr>
      <vt:lpstr>Соедини слоги. Назови получившиеся слова. Вспомни и напиши слова по порядку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Слоговой анализ и синтез слов</dc:title>
  <dc:creator>рамазанова</dc:creator>
  <cp:lastModifiedBy>Динара</cp:lastModifiedBy>
  <cp:revision>129</cp:revision>
  <dcterms:created xsi:type="dcterms:W3CDTF">2011-02-10T11:37:06Z</dcterms:created>
  <dcterms:modified xsi:type="dcterms:W3CDTF">2016-10-31T17:50:04Z</dcterms:modified>
</cp:coreProperties>
</file>