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1" r:id="rId2"/>
    <p:sldId id="257" r:id="rId3"/>
    <p:sldId id="258" r:id="rId4"/>
    <p:sldId id="294" r:id="rId5"/>
    <p:sldId id="259" r:id="rId6"/>
    <p:sldId id="261" r:id="rId7"/>
    <p:sldId id="285" r:id="rId8"/>
    <p:sldId id="269" r:id="rId9"/>
    <p:sldId id="262" r:id="rId10"/>
    <p:sldId id="266" r:id="rId11"/>
    <p:sldId id="264" r:id="rId12"/>
    <p:sldId id="270" r:id="rId13"/>
    <p:sldId id="265" r:id="rId14"/>
    <p:sldId id="273" r:id="rId15"/>
    <p:sldId id="295" r:id="rId16"/>
    <p:sldId id="272" r:id="rId17"/>
    <p:sldId id="291" r:id="rId18"/>
    <p:sldId id="292" r:id="rId19"/>
    <p:sldId id="293" r:id="rId20"/>
    <p:sldId id="268" r:id="rId21"/>
    <p:sldId id="278" r:id="rId22"/>
    <p:sldId id="281" r:id="rId23"/>
    <p:sldId id="283" r:id="rId24"/>
    <p:sldId id="290" r:id="rId25"/>
    <p:sldId id="282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700000"/>
    <a:srgbClr val="441D61"/>
    <a:srgbClr val="33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03" autoAdjust="0"/>
    <p:restoredTop sz="96953" autoAdjust="0"/>
  </p:normalViewPr>
  <p:slideViewPr>
    <p:cSldViewPr>
      <p:cViewPr>
        <p:scale>
          <a:sx n="50" d="100"/>
          <a:sy n="50" d="100"/>
        </p:scale>
        <p:origin x="-1086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BECDA1-B80A-44CA-AFAD-56F87DD40FDC}" type="datetimeFigureOut">
              <a:rPr lang="ru-RU"/>
              <a:pPr>
                <a:defRPr/>
              </a:pPr>
              <a:t>05.10.2016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DA01E3A-092B-4356-BB2E-8B4F7DD6ED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54CBC-0D34-44B5-BCCE-6A6562B65A47}" type="datetimeFigureOut">
              <a:rPr lang="ru-RU"/>
              <a:pPr>
                <a:defRPr/>
              </a:pPr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13E5C-7208-49C0-9F9A-57A5E6325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8C23D-DF5D-4ED3-A5E7-C73F4BB494C7}" type="datetimeFigureOut">
              <a:rPr lang="ru-RU"/>
              <a:pPr>
                <a:defRPr/>
              </a:pPr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B131A-E7A3-4793-B363-0442484D81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864FD-F4D7-46AC-89CC-D013D2D4C3E3}" type="datetimeFigureOut">
              <a:rPr lang="ru-RU"/>
              <a:pPr>
                <a:defRPr/>
              </a:pPr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FA43F-B9AF-4EED-89AE-FA1D4CB858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C3D69-7CCB-4475-9A6F-03240E2C0718}" type="datetimeFigureOut">
              <a:rPr lang="ru-RU"/>
              <a:pPr>
                <a:defRPr/>
              </a:pPr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1E55C-36A2-4F7A-AF93-97E7F721C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B0FDD-1312-4102-BB96-B6EA6BDC8BCF}" type="datetimeFigureOut">
              <a:rPr lang="ru-RU"/>
              <a:pPr>
                <a:defRPr/>
              </a:pPr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C175F-D8F8-4462-8B4E-7A7876508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1A548-B9E7-44E4-9B6D-21772611728A}" type="datetimeFigureOut">
              <a:rPr lang="ru-RU"/>
              <a:pPr>
                <a:defRPr/>
              </a:pPr>
              <a:t>05.10.2016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382F5-017C-4527-8EE7-638FEE8D3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137B5-6197-43E3-820B-B923AE140A5C}" type="datetimeFigureOut">
              <a:rPr lang="ru-RU"/>
              <a:pPr>
                <a:defRPr/>
              </a:pPr>
              <a:t>05.10.2016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7C8A2-8A55-4F49-83E1-49747E7A4B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3358C-EA17-4327-ACC7-001E9E92C53B}" type="datetimeFigureOut">
              <a:rPr lang="ru-RU"/>
              <a:pPr>
                <a:defRPr/>
              </a:pPr>
              <a:t>05.10.2016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93849-E042-4093-AFF8-C67443431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8A242-83CC-459C-A255-D3E5148FDF8E}" type="datetimeFigureOut">
              <a:rPr lang="ru-RU"/>
              <a:pPr>
                <a:defRPr/>
              </a:pPr>
              <a:t>05.10.2016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BC31-E9C9-4CDF-A6E1-03AF1404AB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DC71F-8B9F-436B-8601-572E3B63C481}" type="datetimeFigureOut">
              <a:rPr lang="ru-RU"/>
              <a:pPr>
                <a:defRPr/>
              </a:pPr>
              <a:t>05.10.2016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CF33E-5D7B-427C-9185-9ADCB335F6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EF9E3-FF8D-4524-B739-8E601E07017D}" type="datetimeFigureOut">
              <a:rPr lang="ru-RU"/>
              <a:pPr>
                <a:defRPr/>
              </a:pPr>
              <a:t>05.10.2016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01D1E-5C6A-42E7-9122-5D34C6A157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C21CF6-BCD8-4F9F-9741-FB5C5D322D08}" type="datetimeFigureOut">
              <a:rPr lang="ru-RU"/>
              <a:pPr>
                <a:defRPr/>
              </a:pPr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D8CDE8-E80D-49D3-9925-4B15D662F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user\Desktop\Рисунок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860" y="1928802"/>
            <a:ext cx="4608513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900" dirty="0" smtClean="0">
                <a:solidFill>
                  <a:srgbClr val="002060"/>
                </a:solidFill>
                <a:latin typeface="Franklin Gothic Demi Cond" pitchFamily="34" charset="0"/>
              </a:rPr>
              <a:t>Учителя-логопеда</a:t>
            </a:r>
          </a:p>
          <a:p>
            <a:pPr eaLnBrk="1" hangingPunct="1">
              <a:lnSpc>
                <a:spcPct val="80000"/>
              </a:lnSpc>
            </a:pPr>
            <a:r>
              <a:rPr lang="ru-RU" sz="2900" dirty="0" smtClean="0">
                <a:solidFill>
                  <a:srgbClr val="002060"/>
                </a:solidFill>
                <a:latin typeface="Franklin Gothic Demi Cond" pitchFamily="34" charset="0"/>
              </a:rPr>
              <a:t>МДОУ  детский сад №12 «Золотая рыбка» Акимовой Александры Владимировны</a:t>
            </a:r>
          </a:p>
          <a:p>
            <a:pPr eaLnBrk="1" hangingPunct="1">
              <a:lnSpc>
                <a:spcPct val="80000"/>
              </a:lnSpc>
            </a:pPr>
            <a:endParaRPr lang="ru-RU" sz="2900" dirty="0" smtClean="0">
              <a:solidFill>
                <a:srgbClr val="002060"/>
              </a:solidFill>
              <a:latin typeface="Franklin Gothic Demi Cond" pitchFamily="34" charset="0"/>
            </a:endParaRPr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0" y="357166"/>
            <a:ext cx="91440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 i="1" dirty="0">
                <a:solidFill>
                  <a:srgbClr val="C00000"/>
                </a:solidFill>
                <a:latin typeface="Bookman Old Style" pitchFamily="18" charset="0"/>
              </a:rPr>
              <a:t>ЛОГОПЕДИЧЕСКИЙ КАБИНЕТ</a:t>
            </a:r>
            <a:endParaRPr lang="ru-RU" sz="54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5" name="Рисунок 4" descr="C:\Users\user\Desktop\РАБОЧИЙ СТОЛ\.jp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6" y="3500438"/>
            <a:ext cx="266453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131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Рисунок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14"/>
            <a:ext cx="9144000" cy="6865442"/>
          </a:xfrm>
          <a:prstGeom prst="rect">
            <a:avLst/>
          </a:prstGeom>
          <a:noFill/>
        </p:spPr>
      </p:pic>
      <p:sp>
        <p:nvSpPr>
          <p:cNvPr id="24579" name="Заголовок 4"/>
          <p:cNvSpPr>
            <a:spLocks/>
          </p:cNvSpPr>
          <p:nvPr/>
        </p:nvSpPr>
        <p:spPr bwMode="auto">
          <a:xfrm>
            <a:off x="6072198" y="428604"/>
            <a:ext cx="257176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Еще мы очень любим массажный шарик  </a:t>
            </a:r>
            <a:r>
              <a:rPr lang="ru-RU" sz="2000" b="1" i="1" dirty="0" err="1" smtClean="0">
                <a:solidFill>
                  <a:srgbClr val="700000"/>
                </a:solidFill>
                <a:latin typeface="Bookman Old Style" pitchFamily="18" charset="0"/>
              </a:rPr>
              <a:t>су</a:t>
            </a:r>
            <a:r>
              <a:rPr lang="ru-RU" sz="2000" b="1" i="1" dirty="0" err="1" smtClean="0">
                <a:solidFill>
                  <a:srgbClr val="700000"/>
                </a:solidFill>
                <a:latin typeface="Bookman Old Style" pitchFamily="18" charset="0"/>
              </a:rPr>
              <a:t>-джок</a:t>
            </a:r>
            <a:r>
              <a:rPr lang="ru-RU" sz="2000" b="1" i="1" dirty="0" smtClean="0">
                <a:solidFill>
                  <a:srgbClr val="700000"/>
                </a:solidFill>
                <a:latin typeface="Bookman Old Style" pitchFamily="18" charset="0"/>
              </a:rPr>
              <a:t> </a:t>
            </a: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/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Он нам помогает стимулировать речевые </a:t>
            </a:r>
            <a:r>
              <a:rPr lang="ru-RU" sz="2000" b="1" i="1" dirty="0" smtClean="0">
                <a:solidFill>
                  <a:srgbClr val="700000"/>
                </a:solidFill>
                <a:latin typeface="Bookman Old Style" pitchFamily="18" charset="0"/>
              </a:rPr>
              <a:t>зоны, </a:t>
            </a: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дружок!</a:t>
            </a:r>
          </a:p>
        </p:txBody>
      </p:sp>
      <p:pic>
        <p:nvPicPr>
          <p:cNvPr id="15362" name="Picture 2" descr="C:\Users\user\Desktop\Новая папка\RcII_RwbiPM.jpg"/>
          <p:cNvPicPr>
            <a:picLocks noChangeAspect="1" noChangeArrowheads="1"/>
          </p:cNvPicPr>
          <p:nvPr/>
        </p:nvPicPr>
        <p:blipFill>
          <a:blip r:embed="rId3"/>
          <a:srcRect l="16927"/>
          <a:stretch>
            <a:fillRect/>
          </a:stretch>
        </p:blipFill>
        <p:spPr bwMode="auto">
          <a:xfrm>
            <a:off x="5929322" y="3786190"/>
            <a:ext cx="2714584" cy="2643182"/>
          </a:xfrm>
          <a:prstGeom prst="ellipse">
            <a:avLst/>
          </a:prstGeom>
          <a:noFill/>
        </p:spPr>
      </p:pic>
      <p:pic>
        <p:nvPicPr>
          <p:cNvPr id="9" name="Picture 2" descr="C:\Users\Пользователь\Desktop\Мои наработки\Артикуляционная гимнастика\методобьединение\фото\DSCN5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66"/>
            <a:ext cx="3905277" cy="2928958"/>
          </a:xfrm>
          <a:prstGeom prst="rect">
            <a:avLst/>
          </a:prstGeom>
          <a:noFill/>
        </p:spPr>
      </p:pic>
      <p:pic>
        <p:nvPicPr>
          <p:cNvPr id="16385" name="Picture 1" descr="C:\Users\Пользователь\Desktop\Мои наработки\Артикуляционная гимнастика\методобьединение\фото\DSCN58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286124"/>
            <a:ext cx="3905245" cy="307183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942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6626" name="Заголовок 4"/>
          <p:cNvSpPr>
            <a:spLocks/>
          </p:cNvSpPr>
          <p:nvPr/>
        </p:nvSpPr>
        <p:spPr bwMode="auto">
          <a:xfrm>
            <a:off x="395288" y="404813"/>
            <a:ext cx="8424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Для развития воздушной струи</a:t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Много игр имеем мы!</a:t>
            </a:r>
          </a:p>
        </p:txBody>
      </p:sp>
      <p:pic>
        <p:nvPicPr>
          <p:cNvPr id="15361" name="Picture 1" descr="C:\Users\Пользователь\Desktop\Мои наработки\Артикуляционная гимнастика\методобьединение\фото\DSCN5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4572032" cy="3000396"/>
          </a:xfrm>
          <a:prstGeom prst="rect">
            <a:avLst/>
          </a:prstGeom>
          <a:noFill/>
        </p:spPr>
      </p:pic>
      <p:pic>
        <p:nvPicPr>
          <p:cNvPr id="8194" name="Picture 2" descr="C:\Users\Пользователь\Desktop\фото кабинет\IMG_2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92355">
            <a:off x="5981621" y="499501"/>
            <a:ext cx="2416975" cy="2175204"/>
          </a:xfrm>
          <a:prstGeom prst="rect">
            <a:avLst/>
          </a:prstGeom>
          <a:noFill/>
        </p:spPr>
      </p:pic>
      <p:pic>
        <p:nvPicPr>
          <p:cNvPr id="8195" name="Picture 3" descr="C:\Users\Пользователь\Desktop\фото кабинет\IMG_25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124902"/>
            <a:ext cx="3881433" cy="3304494"/>
          </a:xfrm>
          <a:prstGeom prst="rect">
            <a:avLst/>
          </a:prstGeom>
          <a:noFill/>
        </p:spPr>
      </p:pic>
      <p:pic>
        <p:nvPicPr>
          <p:cNvPr id="7" name="Picture 2" descr="C:\Users\Пользователь\Desktop\фото\DSCN58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786190"/>
            <a:ext cx="4500594" cy="257176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363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8676" name="Заголовок 4"/>
          <p:cNvSpPr>
            <a:spLocks/>
          </p:cNvSpPr>
          <p:nvPr/>
        </p:nvSpPr>
        <p:spPr bwMode="auto">
          <a:xfrm>
            <a:off x="395288" y="285728"/>
            <a:ext cx="84248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Для развития слуха фонематического </a:t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Так же много игр и материала дидактического.</a:t>
            </a:r>
          </a:p>
        </p:txBody>
      </p:sp>
      <p:pic>
        <p:nvPicPr>
          <p:cNvPr id="13313" name="Picture 1" descr="C:\Users\Пользователь\Desktop\фото кабинет\IMG_25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00108"/>
            <a:ext cx="4000528" cy="3000396"/>
          </a:xfrm>
          <a:prstGeom prst="rect">
            <a:avLst/>
          </a:prstGeom>
          <a:noFill/>
        </p:spPr>
      </p:pic>
      <p:pic>
        <p:nvPicPr>
          <p:cNvPr id="13314" name="Picture 2" descr="C:\Users\Пользователь\Desktop\фото кабинет\IMG_25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000108"/>
            <a:ext cx="3905454" cy="2928958"/>
          </a:xfrm>
          <a:prstGeom prst="rect">
            <a:avLst/>
          </a:prstGeom>
          <a:noFill/>
        </p:spPr>
      </p:pic>
      <p:pic>
        <p:nvPicPr>
          <p:cNvPr id="13315" name="Picture 3" descr="C:\Users\Пользователь\Desktop\фото кабинет\IMG_25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3357562"/>
            <a:ext cx="3987926" cy="299080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474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9698" name="Заголовок 4"/>
          <p:cNvSpPr>
            <a:spLocks/>
          </p:cNvSpPr>
          <p:nvPr/>
        </p:nvSpPr>
        <p:spPr bwMode="auto">
          <a:xfrm>
            <a:off x="395288" y="549275"/>
            <a:ext cx="8424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Здесь рабочая зона – место занятий!</a:t>
            </a:r>
            <a:b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Интересней и полезней Вы не сыщите мероприятий!</a:t>
            </a:r>
          </a:p>
        </p:txBody>
      </p:sp>
      <p:pic>
        <p:nvPicPr>
          <p:cNvPr id="12289" name="Picture 1" descr="C:\Users\Пользователь\Desktop\фото работа\подготовка к обучению грамматите\DSCN6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4191029" cy="3143272"/>
          </a:xfrm>
          <a:prstGeom prst="rect">
            <a:avLst/>
          </a:prstGeom>
          <a:noFill/>
        </p:spPr>
      </p:pic>
      <p:pic>
        <p:nvPicPr>
          <p:cNvPr id="12290" name="Picture 2" descr="C:\Users\Пользователь\Desktop\фото работа\подготовка к обучению грамматите\DSCN6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14422"/>
            <a:ext cx="3929079" cy="2946809"/>
          </a:xfrm>
          <a:prstGeom prst="rect">
            <a:avLst/>
          </a:prstGeom>
          <a:noFill/>
        </p:spPr>
      </p:pic>
      <p:pic>
        <p:nvPicPr>
          <p:cNvPr id="12291" name="Picture 3" descr="C:\Users\Пользователь\Desktop\фото работа\подготовка к обучению грамматите\DSCN60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911206"/>
            <a:ext cx="3357586" cy="251819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24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user\Desktop\Рисунок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</p:spPr>
      </p:pic>
      <p:sp>
        <p:nvSpPr>
          <p:cNvPr id="30722" name="Заголовок 4"/>
          <p:cNvSpPr>
            <a:spLocks/>
          </p:cNvSpPr>
          <p:nvPr/>
        </p:nvSpPr>
        <p:spPr bwMode="auto">
          <a:xfrm>
            <a:off x="395288" y="549275"/>
            <a:ext cx="8424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Готовимся к школе, читаем и пишем</a:t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А в этом помощники -  кассы и книжки</a:t>
            </a:r>
          </a:p>
        </p:txBody>
      </p:sp>
      <p:pic>
        <p:nvPicPr>
          <p:cNvPr id="9218" name="Picture 2" descr="C:\Users\Пользователь\Desktop\фото работа\рабочие моменты\P207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1882" y="1357298"/>
            <a:ext cx="3524275" cy="2714644"/>
          </a:xfrm>
          <a:prstGeom prst="rect">
            <a:avLst/>
          </a:prstGeom>
          <a:noFill/>
        </p:spPr>
      </p:pic>
      <p:pic>
        <p:nvPicPr>
          <p:cNvPr id="9219" name="Picture 3" descr="C:\Users\Пользователь\Desktop\фото работа\подготовка к обучению грамматите\DSCN6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00504"/>
            <a:ext cx="3571900" cy="239314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724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Рисунок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</p:spPr>
      </p:pic>
      <p:sp>
        <p:nvSpPr>
          <p:cNvPr id="3" name="Заголовок 4"/>
          <p:cNvSpPr>
            <a:spLocks/>
          </p:cNvSpPr>
          <p:nvPr/>
        </p:nvSpPr>
        <p:spPr bwMode="auto">
          <a:xfrm>
            <a:off x="395288" y="549275"/>
            <a:ext cx="84248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 dirty="0" smtClean="0">
                <a:solidFill>
                  <a:srgbClr val="700000"/>
                </a:solidFill>
                <a:latin typeface="Bookman Old Style" pitchFamily="18" charset="0"/>
              </a:rPr>
              <a:t>Зона рабочая может преображаться и на групповых занятиях в кинотеатр превращаться.</a:t>
            </a:r>
            <a:endParaRPr lang="ru-RU" sz="2000" b="1" i="1" dirty="0">
              <a:solidFill>
                <a:srgbClr val="700000"/>
              </a:solidFill>
              <a:latin typeface="Bookman Old Style" pitchFamily="18" charset="0"/>
            </a:endParaRPr>
          </a:p>
        </p:txBody>
      </p:sp>
      <p:pic>
        <p:nvPicPr>
          <p:cNvPr id="1027" name="Picture 3" descr="C:\Users\Пользователь\Desktop\мамин телефон\20160923_154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7"/>
            <a:ext cx="6286543" cy="49858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user\Desktop\Рисунок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1746" name="Заголовок 4"/>
          <p:cNvSpPr>
            <a:spLocks/>
          </p:cNvSpPr>
          <p:nvPr/>
        </p:nvSpPr>
        <p:spPr bwMode="auto">
          <a:xfrm>
            <a:off x="357158" y="428604"/>
            <a:ext cx="8424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У многих детей «</a:t>
            </a:r>
            <a:r>
              <a:rPr lang="ru-RU" sz="2000" b="1" i="1" dirty="0" smtClean="0">
                <a:solidFill>
                  <a:srgbClr val="700000"/>
                </a:solidFill>
                <a:latin typeface="Bookman Old Style" pitchFamily="18" charset="0"/>
              </a:rPr>
              <a:t>словарь» </a:t>
            </a: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хромает</a:t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Созданное пособие это исправит</a:t>
            </a:r>
          </a:p>
        </p:txBody>
      </p:sp>
      <p:pic>
        <p:nvPicPr>
          <p:cNvPr id="2" name="Picture 1" descr="C:\Users\Пользователь\Desktop\фото кабинет\IMG_2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00240"/>
            <a:ext cx="3268141" cy="4357718"/>
          </a:xfrm>
          <a:prstGeom prst="rect">
            <a:avLst/>
          </a:prstGeom>
          <a:noFill/>
        </p:spPr>
      </p:pic>
      <p:pic>
        <p:nvPicPr>
          <p:cNvPr id="10242" name="Picture 2" descr="C:\Users\Пользователь\Desktop\фото кабинет\IMG_25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571612"/>
            <a:ext cx="2625228" cy="3500462"/>
          </a:xfrm>
          <a:prstGeom prst="rect">
            <a:avLst/>
          </a:prstGeom>
          <a:noFill/>
        </p:spPr>
      </p:pic>
      <p:pic>
        <p:nvPicPr>
          <p:cNvPr id="10243" name="Picture 3" descr="C:\Users\Пользователь\Desktop\фото кабинет\IMG_25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01" y="357166"/>
            <a:ext cx="1714434" cy="22860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567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357167"/>
            <a:ext cx="6500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Bookman Old Style" pitchFamily="18" charset="0"/>
              </a:rPr>
              <a:t>Есть особая зона- песочная. Здесь можно много нового узнать, а можно тихо поиграть.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44034" name="Picture 2" descr="C:\Users\Пользователь\Desktop\фото кабинет\IMG_25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4500594" cy="3375293"/>
          </a:xfrm>
          <a:prstGeom prst="rect">
            <a:avLst/>
          </a:prstGeom>
          <a:noFill/>
        </p:spPr>
      </p:pic>
      <p:pic>
        <p:nvPicPr>
          <p:cNvPr id="10242" name="Picture 2" descr="C:\Users\Пользователь\Desktop\фото кабинет\IMG_26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3940" y="3286124"/>
            <a:ext cx="3905246" cy="292893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583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500034" y="428604"/>
            <a:ext cx="78581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Особая гордость это наша сцена. Здесь мы выступаем умело. В</a:t>
            </a:r>
            <a:r>
              <a:rPr lang="ru-RU" b="1" i="1" dirty="0" smtClean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сё, что выучили на занятии или дома 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b="1" i="1" dirty="0" smtClean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Вам расскажем в микрофон, а сцену  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используем</a:t>
            </a:r>
            <a:r>
              <a:rPr kumimoji="0" lang="ru-RU" sz="18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как фон.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C:\Users\Пользователь\Desktop\фото кабинет\IMG_2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428737"/>
            <a:ext cx="3857652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381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00232" y="428605"/>
            <a:ext cx="607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Как красиво говорим, в зеркале на против, </a:t>
            </a:r>
          </a:p>
          <a:p>
            <a:r>
              <a:rPr lang="ru-RU" b="1" i="1" dirty="0" smtClean="0"/>
              <a:t>за собой мы  следим.</a:t>
            </a:r>
            <a:endParaRPr lang="ru-RU" dirty="0"/>
          </a:p>
        </p:txBody>
      </p:sp>
      <p:pic>
        <p:nvPicPr>
          <p:cNvPr id="50178" name="Picture 2" descr="C:\Users\Пользователь\Desktop\фото кабинет\IMG_2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095349"/>
            <a:ext cx="4000528" cy="533427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598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5362" name="Заголовок 4"/>
          <p:cNvSpPr>
            <a:spLocks/>
          </p:cNvSpPr>
          <p:nvPr/>
        </p:nvSpPr>
        <p:spPr bwMode="auto">
          <a:xfrm>
            <a:off x="250825" y="496888"/>
            <a:ext cx="4105275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  <a:t>Здравствуйте, мои друзья!</a:t>
            </a:r>
            <a:b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  <a:t/>
            </a:r>
            <a:b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  <a:t>Очень рада встрече я!</a:t>
            </a:r>
            <a:b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</a:br>
            <a:endParaRPr lang="ru-RU" sz="2200" b="1" i="1" dirty="0">
              <a:solidFill>
                <a:srgbClr val="700000"/>
              </a:solidFill>
              <a:latin typeface="Bookman Old Style" pitchFamily="18" charset="0"/>
            </a:endParaRPr>
          </a:p>
          <a:p>
            <a: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  <a:t>Я </a:t>
            </a:r>
            <a:r>
              <a:rPr lang="ru-RU" sz="2200" b="1" i="1" dirty="0" smtClean="0">
                <a:solidFill>
                  <a:srgbClr val="700000"/>
                </a:solidFill>
                <a:latin typeface="Bookman Old Style" pitchFamily="18" charset="0"/>
              </a:rPr>
              <a:t>– Акимова Александра Владимировна</a:t>
            </a:r>
            <a: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  <a:t/>
            </a:r>
            <a:b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  <a:t>Давно я поняла свое </a:t>
            </a:r>
            <a:r>
              <a:rPr lang="ru-RU" sz="2200" b="1" i="1" dirty="0" smtClean="0">
                <a:solidFill>
                  <a:srgbClr val="700000"/>
                </a:solidFill>
                <a:latin typeface="Bookman Old Style" pitchFamily="18" charset="0"/>
              </a:rPr>
              <a:t>призвание.</a:t>
            </a:r>
            <a: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  <a:t/>
            </a:r>
            <a:b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</a:br>
            <a:endParaRPr lang="ru-RU" sz="2200" b="1" i="1" dirty="0">
              <a:solidFill>
                <a:srgbClr val="700000"/>
              </a:solidFill>
              <a:latin typeface="Bookman Old Style" pitchFamily="18" charset="0"/>
            </a:endParaRPr>
          </a:p>
          <a:p>
            <a: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  <a:t>Тружусь в ДОУ  я логопедом </a:t>
            </a:r>
            <a:r>
              <a:rPr lang="ru-RU" sz="2200" b="1" i="1" dirty="0" smtClean="0">
                <a:solidFill>
                  <a:srgbClr val="700000"/>
                </a:solidFill>
                <a:latin typeface="Bookman Old Style" pitchFamily="18" charset="0"/>
              </a:rPr>
              <a:t>уже много  </a:t>
            </a:r>
            <a: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  <a:t>лет.</a:t>
            </a:r>
            <a:b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  <a:t>За это время на счету у нас с детьми накоплено не мало </a:t>
            </a:r>
            <a:r>
              <a:rPr lang="ru-RU" sz="2200" b="1" i="1" dirty="0" smtClean="0">
                <a:solidFill>
                  <a:srgbClr val="700000"/>
                </a:solidFill>
                <a:latin typeface="Bookman Old Style" pitchFamily="18" charset="0"/>
              </a:rPr>
              <a:t> </a:t>
            </a:r>
            <a: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  <a:t>побед!</a:t>
            </a:r>
            <a:br>
              <a:rPr lang="ru-RU" sz="2200" b="1" i="1" dirty="0">
                <a:solidFill>
                  <a:srgbClr val="700000"/>
                </a:solidFill>
                <a:latin typeface="Bookman Old Style" pitchFamily="18" charset="0"/>
              </a:rPr>
            </a:br>
            <a:endParaRPr lang="ru-RU" sz="2200" b="1" i="1" dirty="0">
              <a:solidFill>
                <a:srgbClr val="700000"/>
              </a:solidFill>
              <a:latin typeface="Bookman Old Style" pitchFamily="18" charset="0"/>
            </a:endParaRPr>
          </a:p>
        </p:txBody>
      </p:sp>
      <p:pic>
        <p:nvPicPr>
          <p:cNvPr id="2" name="Picture 1" descr="C:\Users\Пользователь\Desktop\P3170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785794"/>
            <a:ext cx="4089467" cy="35719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817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2770" name="Заголовок 4"/>
          <p:cNvSpPr>
            <a:spLocks/>
          </p:cNvSpPr>
          <p:nvPr/>
        </p:nvSpPr>
        <p:spPr bwMode="auto">
          <a:xfrm>
            <a:off x="395288" y="244475"/>
            <a:ext cx="84248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Есть так же зона методическая! </a:t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Где книги, пособия практические!</a:t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Огромная копилка здесь собрана картинок и игр</a:t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И все упаковано и до нужного момента от глаз скрыто!</a:t>
            </a:r>
          </a:p>
        </p:txBody>
      </p:sp>
      <p:pic>
        <p:nvPicPr>
          <p:cNvPr id="12290" name="Picture 2" descr="C:\Users\Пользователь\Desktop\фото кабинет\IMG_2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643050"/>
            <a:ext cx="6000791" cy="450059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458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Рисунок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14"/>
            <a:ext cx="9144000" cy="6865442"/>
          </a:xfrm>
          <a:prstGeom prst="rect">
            <a:avLst/>
          </a:prstGeom>
          <a:noFill/>
        </p:spPr>
      </p:pic>
      <p:sp>
        <p:nvSpPr>
          <p:cNvPr id="33795" name="Заголовок 4"/>
          <p:cNvSpPr>
            <a:spLocks/>
          </p:cNvSpPr>
          <p:nvPr/>
        </p:nvSpPr>
        <p:spPr bwMode="auto">
          <a:xfrm>
            <a:off x="395288" y="476250"/>
            <a:ext cx="84248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Имеются консультации для воспитателей и родителей!</a:t>
            </a:r>
            <a:b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А также разработки и проекты методические.</a:t>
            </a:r>
            <a:b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Участие в конкурсах различные,</a:t>
            </a:r>
            <a:b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Конспекты и наработки личные.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314" name="Picture 2" descr="C:\Users\Пользователь\Desktop\фото кабинет\IMG_2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928801"/>
            <a:ext cx="6286544" cy="448271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427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Рисунок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14"/>
            <a:ext cx="9144000" cy="6865442"/>
          </a:xfrm>
          <a:prstGeom prst="rect">
            <a:avLst/>
          </a:prstGeom>
          <a:noFill/>
        </p:spPr>
      </p:pic>
      <p:sp>
        <p:nvSpPr>
          <p:cNvPr id="34818" name="Заголовок 4"/>
          <p:cNvSpPr>
            <a:spLocks/>
          </p:cNvSpPr>
          <p:nvPr/>
        </p:nvSpPr>
        <p:spPr bwMode="auto">
          <a:xfrm>
            <a:off x="395288" y="244475"/>
            <a:ext cx="84248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Еще имеется зона ИКТ</a:t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К сожалению – это только </a:t>
            </a:r>
            <a:r>
              <a:rPr lang="ru-RU" sz="2000" b="1" i="1" dirty="0" smtClean="0">
                <a:solidFill>
                  <a:srgbClr val="700000"/>
                </a:solidFill>
                <a:latin typeface="Bookman Old Style" pitchFamily="18" charset="0"/>
              </a:rPr>
              <a:t>личный ноутбук пока :(</a:t>
            </a: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/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Но зато в нем много презентаций</a:t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По лексике, грамматике и автоматизации.</a:t>
            </a:r>
          </a:p>
        </p:txBody>
      </p:sp>
      <p:pic>
        <p:nvPicPr>
          <p:cNvPr id="45058" name="Picture 2" descr="C:\Users\Пользователь\Desktop\фото работа\рабочие моменты\P207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571612"/>
            <a:ext cx="6357982" cy="476848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475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Desktop\Рисунок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14"/>
            <a:ext cx="9144000" cy="6865442"/>
          </a:xfrm>
          <a:prstGeom prst="rect">
            <a:avLst/>
          </a:prstGeom>
          <a:noFill/>
        </p:spPr>
      </p:pic>
      <p:sp>
        <p:nvSpPr>
          <p:cNvPr id="36866" name="Заголовок 4"/>
          <p:cNvSpPr>
            <a:spLocks/>
          </p:cNvSpPr>
          <p:nvPr/>
        </p:nvSpPr>
        <p:spPr bwMode="auto">
          <a:xfrm>
            <a:off x="395288" y="333375"/>
            <a:ext cx="87487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 dirty="0" smtClean="0">
                <a:solidFill>
                  <a:srgbClr val="700000"/>
                </a:solidFill>
                <a:latin typeface="Bookman Old Style" pitchFamily="18" charset="0"/>
              </a:rPr>
              <a:t>Родителям </a:t>
            </a: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даю </a:t>
            </a:r>
            <a:r>
              <a:rPr lang="ru-RU" sz="2000" b="1" i="1" dirty="0" smtClean="0">
                <a:solidFill>
                  <a:srgbClr val="700000"/>
                </a:solidFill>
                <a:latin typeface="Bookman Old Style" pitchFamily="18" charset="0"/>
              </a:rPr>
              <a:t>я домашнее задание, их собираю в личную папку  на хранение.</a:t>
            </a:r>
            <a:endParaRPr lang="ru-RU" sz="2000" b="1" i="1" dirty="0">
              <a:solidFill>
                <a:srgbClr val="700000"/>
              </a:solidFill>
              <a:latin typeface="Bookman Old Style" pitchFamily="18" charset="0"/>
            </a:endParaRPr>
          </a:p>
        </p:txBody>
      </p:sp>
      <p:pic>
        <p:nvPicPr>
          <p:cNvPr id="14338" name="Picture 2" descr="C:\Users\Пользователь\Desktop\фото кабинет\IMG_25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49" y="1071546"/>
            <a:ext cx="7024705" cy="526852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708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D:\ДОУ АЙГУЛЬ\О Н\опыт\Новая папка\картинки\презентации шаблоны\New Folder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Заголовок 4"/>
          <p:cNvSpPr>
            <a:spLocks/>
          </p:cNvSpPr>
          <p:nvPr/>
        </p:nvSpPr>
        <p:spPr bwMode="auto">
          <a:xfrm>
            <a:off x="395288" y="549275"/>
            <a:ext cx="8424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Ключевой момент – это документация…..</a:t>
            </a:r>
            <a:b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За многие годы здесь собрана информация!</a:t>
            </a:r>
          </a:p>
        </p:txBody>
      </p:sp>
      <p:pic>
        <p:nvPicPr>
          <p:cNvPr id="15362" name="Picture 2" descr="C:\Users\Пользователь\Desktop\фото кабинет\IMG_25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9930" y="1571612"/>
            <a:ext cx="5143504" cy="38576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755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8914" name="Заголовок 4"/>
          <p:cNvSpPr>
            <a:spLocks/>
          </p:cNvSpPr>
          <p:nvPr/>
        </p:nvSpPr>
        <p:spPr bwMode="auto">
          <a:xfrm>
            <a:off x="395288" y="549275"/>
            <a:ext cx="84248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На этом экскурсия закончена!</a:t>
            </a:r>
            <a:b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Надеюсь она удалась.</a:t>
            </a:r>
            <a:b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Пожалуйста приходите! </a:t>
            </a:r>
            <a:b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Я рада видеть Вас!</a:t>
            </a:r>
          </a:p>
        </p:txBody>
      </p:sp>
      <p:pic>
        <p:nvPicPr>
          <p:cNvPr id="46082" name="Picture 2" descr="C:\Users\Пользователь\Desktop\фото работа\ЯРМАРКА ЛОГОПЕДОВ\IMG_1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90609"/>
            <a:ext cx="3786196" cy="504826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67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6" name="Picture 2" descr="D:\ДОУ АЙГУЛЬ\О Н\опыт\картинки\презентации шаблоны\New Folder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Заголовок 4"/>
          <p:cNvSpPr>
            <a:spLocks/>
          </p:cNvSpPr>
          <p:nvPr/>
        </p:nvSpPr>
        <p:spPr bwMode="auto">
          <a:xfrm>
            <a:off x="395288" y="476250"/>
            <a:ext cx="84248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Сегодня приглашаю Вас я на экскурсию в свой кабинет</a:t>
            </a:r>
            <a:r>
              <a:rPr lang="ru-RU" sz="2000" b="1" i="1" dirty="0" smtClean="0">
                <a:solidFill>
                  <a:srgbClr val="700000"/>
                </a:solidFill>
                <a:latin typeface="Bookman Old Style" pitchFamily="18" charset="0"/>
              </a:rPr>
              <a:t>!</a:t>
            </a:r>
          </a:p>
          <a:p>
            <a:r>
              <a:rPr lang="ru-RU" sz="2000" b="1" i="1" dirty="0" smtClean="0">
                <a:solidFill>
                  <a:srgbClr val="700000"/>
                </a:solidFill>
                <a:latin typeface="Bookman Old Style" pitchFamily="18" charset="0"/>
              </a:rPr>
              <a:t>Здесь избавляются детки от многих хлопот и бед.</a:t>
            </a: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/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/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endParaRPr lang="ru-RU" sz="2000" b="1" i="1" dirty="0">
              <a:solidFill>
                <a:srgbClr val="70000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Пользователь\Desktop\фото кабинет\IMG_2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14422"/>
            <a:ext cx="3786214" cy="5048285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фото кабинет\IMG_2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500306"/>
            <a:ext cx="2286016" cy="17145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349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ДОУ АЙГУЛЬ\О Н\опыт\картинки\презентации шаблоны\New Folder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85720" y="500042"/>
            <a:ext cx="88582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Входя в кабинет, мы не забываем, резиночку брать и на левую руку одевать.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2" name="Picture 2" descr="C:\Users\Пользователь\Desktop\фото кабинет\IMG_2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85860"/>
            <a:ext cx="3482585" cy="4643446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фото кабинет\IMG_2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285860"/>
            <a:ext cx="3071834" cy="23038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676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9458" name="Заголовок 4"/>
          <p:cNvSpPr>
            <a:spLocks/>
          </p:cNvSpPr>
          <p:nvPr/>
        </p:nvSpPr>
        <p:spPr bwMode="auto">
          <a:xfrm>
            <a:off x="755650" y="549275"/>
            <a:ext cx="784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Вот зона волшебная - здесь рождаются звуки.</a:t>
            </a:r>
            <a:b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Для этого используем  мы секреты науки.</a:t>
            </a:r>
          </a:p>
        </p:txBody>
      </p:sp>
      <p:pic>
        <p:nvPicPr>
          <p:cNvPr id="23553" name="Picture 1" descr="C:\Users\Пользователь\Desktop\фото кабинет\IMG_2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4857784" cy="3643173"/>
          </a:xfrm>
          <a:prstGeom prst="rect">
            <a:avLst/>
          </a:prstGeom>
          <a:noFill/>
        </p:spPr>
      </p:pic>
      <p:pic>
        <p:nvPicPr>
          <p:cNvPr id="22529" name="Picture 1" descr="C:\Users\Пользователь\Desktop\фото кабинет\IMG_25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928670"/>
            <a:ext cx="1928808" cy="2571744"/>
          </a:xfrm>
          <a:prstGeom prst="rect">
            <a:avLst/>
          </a:prstGeom>
          <a:noFill/>
        </p:spPr>
      </p:pic>
      <p:pic>
        <p:nvPicPr>
          <p:cNvPr id="3074" name="Picture 2" descr="C:\Users\Пользователь\Desktop\фото кабинет\IMG_25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28" y="3500439"/>
            <a:ext cx="2857519" cy="2143140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фото кабинет\IMG_25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4786322"/>
            <a:ext cx="2285984" cy="1714488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esktop\фото кабинет\IMG_25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4857760"/>
            <a:ext cx="2095483" cy="15716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459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D:\ДОУ АЙГУЛЬ\О Н\опыт\картинки\презентации шаблоны\New Folder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4"/>
          <p:cNvSpPr>
            <a:spLocks/>
          </p:cNvSpPr>
          <p:nvPr/>
        </p:nvSpPr>
        <p:spPr bwMode="auto">
          <a:xfrm>
            <a:off x="539750" y="333375"/>
            <a:ext cx="8424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Потом </a:t>
            </a:r>
            <a:r>
              <a:rPr lang="ru-RU" sz="2000" b="1" i="1" dirty="0" smtClean="0">
                <a:solidFill>
                  <a:srgbClr val="700000"/>
                </a:solidFill>
                <a:latin typeface="Bookman Old Style" pitchFamily="18" charset="0"/>
              </a:rPr>
              <a:t> </a:t>
            </a: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мы звуки закрепляем. </a:t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Для этого в игры разные играем!</a:t>
            </a:r>
          </a:p>
        </p:txBody>
      </p:sp>
      <p:pic>
        <p:nvPicPr>
          <p:cNvPr id="4098" name="Picture 2" descr="C:\Users\Пользователь\Desktop\фото кабинет\IMG_2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3"/>
            <a:ext cx="3571900" cy="2678926"/>
          </a:xfrm>
          <a:prstGeom prst="rect">
            <a:avLst/>
          </a:prstGeom>
          <a:noFill/>
        </p:spPr>
      </p:pic>
      <p:pic>
        <p:nvPicPr>
          <p:cNvPr id="4099" name="Picture 3" descr="C:\Users\Пользователь\Desktop\фото кабинет\IMG_2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928670"/>
            <a:ext cx="3810027" cy="2857520"/>
          </a:xfrm>
          <a:prstGeom prst="rect">
            <a:avLst/>
          </a:prstGeom>
          <a:noFill/>
        </p:spPr>
      </p:pic>
      <p:pic>
        <p:nvPicPr>
          <p:cNvPr id="4100" name="Picture 4" descr="C:\Users\Пользователь\Desktop\фото кабинет\IMG_26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3786190"/>
            <a:ext cx="3428992" cy="2571744"/>
          </a:xfrm>
          <a:prstGeom prst="rect">
            <a:avLst/>
          </a:prstGeom>
          <a:noFill/>
        </p:spPr>
      </p:pic>
      <p:pic>
        <p:nvPicPr>
          <p:cNvPr id="4101" name="Picture 5" descr="C:\Users\Пользователь\Desktop\фото работа\подготовка к обучению грамматите\DSCN60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3732588"/>
            <a:ext cx="3571900" cy="267892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599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D:\ДОУ АЙГУЛЬ\О Н\опыт\картинки\презентации шаблоны\New Folder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Пользователь\Desktop\фото работа\подготовка к обучению грамматите\DSCN6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579"/>
            <a:ext cx="3500462" cy="2625347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Desktop\фото работа\подготовка к обучению грамматите\DSCN6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500042"/>
            <a:ext cx="4214810" cy="3161108"/>
          </a:xfrm>
          <a:prstGeom prst="rect">
            <a:avLst/>
          </a:prstGeom>
          <a:noFill/>
        </p:spPr>
      </p:pic>
      <p:pic>
        <p:nvPicPr>
          <p:cNvPr id="5124" name="Picture 4" descr="C:\Users\Пользователь\Desktop\фото работа\подготовка к обучению грамматите\DSCN6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286124"/>
            <a:ext cx="4000496" cy="3000372"/>
          </a:xfrm>
          <a:prstGeom prst="rect">
            <a:avLst/>
          </a:prstGeom>
          <a:noFill/>
        </p:spPr>
      </p:pic>
      <p:pic>
        <p:nvPicPr>
          <p:cNvPr id="5125" name="Picture 5" descr="C:\Users\Пользователь\Desktop\фото работа\подготовка к обучению грамматите\DSCN60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821909"/>
            <a:ext cx="3381399" cy="253604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4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D:\ДОУ АЙГУЛЬ\О Н\опыт\картинки\презентации шаблоны\New Folder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D:\ДОУ АЙГУЛЬ\О Н\опыт\картинки\презентации шаблоны\New Folder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Заголовок 4"/>
          <p:cNvSpPr>
            <a:spLocks/>
          </p:cNvSpPr>
          <p:nvPr/>
        </p:nvSpPr>
        <p:spPr bwMode="auto">
          <a:xfrm>
            <a:off x="323850" y="404813"/>
            <a:ext cx="84248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У нас в кабинете есть </a:t>
            </a:r>
            <a:r>
              <a:rPr lang="ru-RU" sz="2000" b="1" i="1" dirty="0" smtClean="0">
                <a:solidFill>
                  <a:srgbClr val="700000"/>
                </a:solidFill>
                <a:latin typeface="Bookman Old Style" pitchFamily="18" charset="0"/>
              </a:rPr>
              <a:t>язычок, это наш помощник и </a:t>
            </a:r>
            <a:r>
              <a:rPr lang="ru-RU" sz="2000" b="1" i="1" dirty="0" err="1" smtClean="0">
                <a:solidFill>
                  <a:srgbClr val="700000"/>
                </a:solidFill>
                <a:latin typeface="Bookman Old Style" pitchFamily="18" charset="0"/>
              </a:rPr>
              <a:t>проводничёк</a:t>
            </a:r>
            <a:r>
              <a:rPr lang="ru-RU" sz="2000" b="1" i="1" dirty="0" smtClean="0">
                <a:solidFill>
                  <a:srgbClr val="700000"/>
                </a:solidFill>
                <a:latin typeface="Bookman Old Style" pitchFamily="18" charset="0"/>
              </a:rPr>
              <a:t>.</a:t>
            </a: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/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 smtClean="0">
                <a:solidFill>
                  <a:srgbClr val="700000"/>
                </a:solidFill>
                <a:latin typeface="Bookman Old Style" pitchFamily="18" charset="0"/>
              </a:rPr>
              <a:t>Он </a:t>
            </a:r>
            <a:r>
              <a:rPr lang="ru-RU" sz="2000" b="1" i="1" dirty="0" smtClean="0">
                <a:solidFill>
                  <a:srgbClr val="700000"/>
                </a:solidFill>
                <a:latin typeface="Bookman Old Style" pitchFamily="18" charset="0"/>
              </a:rPr>
              <a:t>помогает </a:t>
            </a: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нам язык тренировать, </a:t>
            </a:r>
            <a:b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rgbClr val="700000"/>
                </a:solidFill>
                <a:latin typeface="Bookman Old Style" pitchFamily="18" charset="0"/>
              </a:rPr>
              <a:t>А пальцы рук стараются не отставать.</a:t>
            </a:r>
          </a:p>
        </p:txBody>
      </p:sp>
      <p:pic>
        <p:nvPicPr>
          <p:cNvPr id="20481" name="Picture 1" descr="C:\Users\Пользователь\Desktop\Мои наработки\Артикуляционная гимнастика\методобьединение\фото\DSCN57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482554"/>
            <a:ext cx="4071966" cy="2946817"/>
          </a:xfrm>
          <a:prstGeom prst="rect">
            <a:avLst/>
          </a:prstGeom>
          <a:noFill/>
        </p:spPr>
      </p:pic>
      <p:pic>
        <p:nvPicPr>
          <p:cNvPr id="6146" name="Picture 2" descr="C:\Users\Пользователь\Desktop\Мои наработки\Артикуляционная гимнастика\методобьединение\фото\DSCN57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678768"/>
            <a:ext cx="4429156" cy="3679058"/>
          </a:xfrm>
          <a:prstGeom prst="rect">
            <a:avLst/>
          </a:prstGeom>
          <a:noFill/>
        </p:spPr>
      </p:pic>
      <p:pic>
        <p:nvPicPr>
          <p:cNvPr id="6147" name="Picture 3" descr="C:\Users\Пользователь\Desktop\фото работа\фото кабинет\IMG_26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1714488"/>
            <a:ext cx="2381235" cy="178592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723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3554" name="Заголовок 4"/>
          <p:cNvSpPr>
            <a:spLocks/>
          </p:cNvSpPr>
          <p:nvPr/>
        </p:nvSpPr>
        <p:spPr bwMode="auto">
          <a:xfrm>
            <a:off x="395288" y="549275"/>
            <a:ext cx="8424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А здесь мы моторику развиваем. </a:t>
            </a:r>
            <a:b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</a:br>
            <a:r>
              <a:rPr lang="ru-RU" sz="2000" b="1" i="1">
                <a:solidFill>
                  <a:srgbClr val="700000"/>
                </a:solidFill>
                <a:latin typeface="Bookman Old Style" pitchFamily="18" charset="0"/>
              </a:rPr>
              <a:t>Штрихуем, шнуруем, перебираем!</a:t>
            </a:r>
          </a:p>
        </p:txBody>
      </p:sp>
      <p:pic>
        <p:nvPicPr>
          <p:cNvPr id="16386" name="Picture 2" descr="C:\Users\user\Desktop\Новая папка\ByewWNaHta0.jpg"/>
          <p:cNvPicPr>
            <a:picLocks noChangeAspect="1" noChangeArrowheads="1"/>
          </p:cNvPicPr>
          <p:nvPr/>
        </p:nvPicPr>
        <p:blipFill>
          <a:blip r:embed="rId3" cstate="print"/>
          <a:srcRect l="12126"/>
          <a:stretch>
            <a:fillRect/>
          </a:stretch>
        </p:blipFill>
        <p:spPr bwMode="auto">
          <a:xfrm rot="19756826">
            <a:off x="6145137" y="2451887"/>
            <a:ext cx="1944201" cy="1658690"/>
          </a:xfrm>
          <a:prstGeom prst="roundRect">
            <a:avLst/>
          </a:prstGeom>
          <a:noFill/>
        </p:spPr>
      </p:pic>
      <p:pic>
        <p:nvPicPr>
          <p:cNvPr id="7170" name="Picture 2" descr="C:\Users\Пользователь\Desktop\фото кабинет\IMG_25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071678"/>
            <a:ext cx="4331879" cy="35719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443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237</Words>
  <Application>Microsoft Office PowerPoint</Application>
  <PresentationFormat>Экран (4:3)</PresentationFormat>
  <Paragraphs>31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Здоровьесберегающие технологии в логопедии</dc:title>
  <dc:creator>Ваш дом</dc:creator>
  <cp:lastModifiedBy>Пользователь</cp:lastModifiedBy>
  <cp:revision>134</cp:revision>
  <dcterms:created xsi:type="dcterms:W3CDTF">2011-11-22T15:25:50Z</dcterms:created>
  <dcterms:modified xsi:type="dcterms:W3CDTF">2016-10-05T14:25:38Z</dcterms:modified>
</cp:coreProperties>
</file>