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Число и цифра 1</a:t>
            </a:r>
            <a:r>
              <a:rPr lang="ru-RU" sz="3200" dirty="0" smtClean="0">
                <a:solidFill>
                  <a:srgbClr val="FFFF00"/>
                </a:solidFill>
              </a:rPr>
              <a:t/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Ранним утром солнце всходит,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Сколько солнц над полем бродит?</a:t>
            </a:r>
            <a:br>
              <a:rPr lang="ru-RU" sz="3200" dirty="0" smtClean="0">
                <a:solidFill>
                  <a:srgbClr val="FFFF00"/>
                </a:solidFill>
              </a:rPr>
            </a:br>
            <a:endParaRPr lang="ru-RU" sz="3200" dirty="0">
              <a:solidFill>
                <a:srgbClr val="FFFF00"/>
              </a:solidFill>
            </a:endParaRPr>
          </a:p>
        </p:txBody>
      </p:sp>
      <p:pic>
        <p:nvPicPr>
          <p:cNvPr id="2050" name="Picture 2" descr="E:\СОЛНЫШК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143116"/>
            <a:ext cx="4400550" cy="4210050"/>
          </a:xfrm>
          <a:prstGeom prst="rec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329114" cy="6083320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solidFill>
                  <a:srgbClr val="FFFF00"/>
                </a:solidFill>
              </a:rPr>
              <a:t>Три цвета есть у светофора,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Они понятны для шофёра: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Красный цвет – проезда нет.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Жёлтый – будь готов к пути,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А зелёный цвет – кати!</a:t>
            </a:r>
            <a:br>
              <a:rPr lang="ru-RU" sz="3200" dirty="0" smtClean="0">
                <a:solidFill>
                  <a:srgbClr val="FFFF00"/>
                </a:solidFill>
              </a:rPr>
            </a:br>
            <a:endParaRPr lang="ru-RU" sz="3200" dirty="0">
              <a:solidFill>
                <a:srgbClr val="FFFF00"/>
              </a:solidFill>
            </a:endParaRPr>
          </a:p>
        </p:txBody>
      </p:sp>
      <p:pic>
        <p:nvPicPr>
          <p:cNvPr id="10242" name="Picture 2" descr="http://go1.imgsmail.ru/imgpreview?key=http%3A//8e.ru/kat/big/20094.jpg&amp;mb=imgdb_preview_2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500174"/>
            <a:ext cx="3643338" cy="4143404"/>
          </a:xfrm>
          <a:prstGeom prst="rec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40048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FFFF00"/>
                </a:solidFill>
              </a:rPr>
              <a:t>На полянке, у дубка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Ёж увидел два грибка.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А подальше, у осин,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Он нашёл ещё один.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Кто ответить нам готов: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Сколько ёж нашёл грибов?</a:t>
            </a:r>
            <a:br>
              <a:rPr lang="ru-RU" sz="3200" dirty="0" smtClean="0">
                <a:solidFill>
                  <a:srgbClr val="FFFF00"/>
                </a:solidFill>
              </a:rPr>
            </a:br>
            <a:endParaRPr lang="ru-RU" sz="3200" dirty="0">
              <a:solidFill>
                <a:srgbClr val="FFFF00"/>
              </a:solidFill>
            </a:endParaRPr>
          </a:p>
        </p:txBody>
      </p:sp>
      <p:pic>
        <p:nvPicPr>
          <p:cNvPr id="9222" name="Picture 6" descr="http://go3.imgsmail.ru/imgpreview?key=http%3A//www.greenmama.ua/dn_images/02/21/76/03/1233870707gribnoe.jpg&amp;mb=imgdb_preview_126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000372"/>
            <a:ext cx="4429156" cy="3429024"/>
          </a:xfrm>
          <a:prstGeom prst="rec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7106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FFFF00"/>
                </a:solidFill>
              </a:rPr>
              <a:t>Яблоки в саду поспели,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Мы отведать их успели.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Два румяных, налитых,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Одно с кислинкой. Сколько их?</a:t>
            </a:r>
            <a:br>
              <a:rPr lang="ru-RU" sz="3200" dirty="0" smtClean="0">
                <a:solidFill>
                  <a:srgbClr val="FFFF00"/>
                </a:solidFill>
              </a:rPr>
            </a:br>
            <a:endParaRPr lang="ru-RU" sz="3200" dirty="0">
              <a:solidFill>
                <a:srgbClr val="FFFF00"/>
              </a:solidFill>
            </a:endParaRPr>
          </a:p>
        </p:txBody>
      </p:sp>
      <p:pic>
        <p:nvPicPr>
          <p:cNvPr id="8194" name="Picture 2" descr="http://go3.imgsmail.ru/imgpreview?key=http%3A//snilos.com/kartinki-sonnik/apples.jpg&amp;mb=imgdb_preview_6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857496"/>
            <a:ext cx="3857652" cy="2624145"/>
          </a:xfrm>
          <a:prstGeom prst="rec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8196" name="Picture 4" descr="http://go2.imgsmail.ru/imgpreview?key=http%3A//otvetin.ru/uploads/posts/2009-10/1255461702_green_apple.jpg&amp;mb=imgdb_preview_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3000372"/>
            <a:ext cx="3000396" cy="2405066"/>
          </a:xfrm>
          <a:prstGeom prst="rec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2606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Число и цифра 4</a:t>
            </a:r>
            <a:r>
              <a:rPr lang="ru-RU" sz="3200" dirty="0" smtClean="0">
                <a:solidFill>
                  <a:srgbClr val="FFFF00"/>
                </a:solidFill>
              </a:rPr>
              <a:t/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Четыре в комнате угла,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Четыре ножки у стола.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И по четыре ножки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У мышки и у кошки.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Бегут четыре колеса,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Резиною обуты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7170" name="Picture 2" descr="http://go2.imgsmail.ru/imgpreview?key=http%3A//galateas.ru/data/big/bolshoy-stol_%281%29.jpg&amp;mb=imgdb_preview_179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2071702" cy="2000264"/>
          </a:xfrm>
          <a:prstGeom prst="rec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7172" name="Picture 4" descr="http://go1.imgsmail.ru/imgpreview?key=http%3A//www.novate.ru/files/u4755/mercmerc7.jpg&amp;mb=imgdb_preview_8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357694"/>
            <a:ext cx="2571768" cy="2214578"/>
          </a:xfrm>
          <a:prstGeom prst="rec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7173" name="Picture 5" descr="C:\Users\гена\Downloads\imgpreview (20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3702" y="357166"/>
            <a:ext cx="2000232" cy="2286016"/>
          </a:xfrm>
          <a:prstGeom prst="rec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7177" name="Picture 9" descr="http://go3.imgsmail.ru/imgpreview?key=http%3A//milamama.ru/published/publicdata/NOVLRUMAMA/attachments/SC/products_pictures/lps_37044_33316_enl.jpg&amp;mb=imgdb_preview_66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388" y="4286256"/>
            <a:ext cx="2143140" cy="2114550"/>
          </a:xfrm>
          <a:prstGeom prst="rec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78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FF00"/>
                </a:solidFill>
              </a:rPr>
              <a:t>У меня в руке флажок!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Посмотри скорей, дружок,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До чего же он хорош,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На четвёрку так похож!</a:t>
            </a:r>
          </a:p>
        </p:txBody>
      </p:sp>
      <p:pic>
        <p:nvPicPr>
          <p:cNvPr id="6146" name="Picture 2" descr="http://go3.imgsmail.ru/imgpreview?key=http%3A//ineedyourfours.com/wp-content/uploads/iStock_000014303687Small.jpg&amp;mb=imgdb_preview_186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4071942"/>
            <a:ext cx="1905000" cy="1905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FF00"/>
                </a:solidFill>
              </a:rPr>
              <a:t>Две вороны на крышу сели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К ним ещё две прилетели.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Отвечайте быстро, смело,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Сколько всех их прилетело.</a:t>
            </a:r>
            <a:br>
              <a:rPr lang="ru-RU" sz="3200" dirty="0" smtClean="0">
                <a:solidFill>
                  <a:srgbClr val="FFFF00"/>
                </a:solidFill>
              </a:rPr>
            </a:br>
            <a:endParaRPr lang="ru-RU" sz="3200" dirty="0">
              <a:solidFill>
                <a:srgbClr val="FFFF00"/>
              </a:solidFill>
            </a:endParaRPr>
          </a:p>
        </p:txBody>
      </p:sp>
      <p:pic>
        <p:nvPicPr>
          <p:cNvPr id="5124" name="Picture 4" descr="http://go1.imgsmail.ru/imgpreview?key=http%3A//img0.liveinternet.ru/images/attach/c/2/68/718/68718088_vorona.jpg&amp;mb=imgdb_preview_9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4429132"/>
            <a:ext cx="2124075" cy="1704975"/>
          </a:xfrm>
          <a:prstGeom prst="rec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5126" name="Picture 6" descr="http://go1.imgsmail.ru/imgpreview?key=http%3A//img0.liveinternet.ru/images/attach/c/2/68/718/68718088_vorona.jpg&amp;mb=imgdb_preview_9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285728"/>
            <a:ext cx="2124075" cy="1704975"/>
          </a:xfrm>
          <a:prstGeom prst="rec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5128" name="Picture 8" descr="http://go1.imgsmail.ru/imgpreview?key=http%3A//img0.liveinternet.ru/images/attach/c/2/68/718/68718088_vorona.jpg&amp;mb=imgdb_preview_9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2124075" cy="1704975"/>
          </a:xfrm>
          <a:prstGeom prst="rec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5130" name="Picture 10" descr="http://go1.imgsmail.ru/imgpreview?key=http%3A//img0.liveinternet.ru/images/attach/c/2/68/718/68718088_vorona.jpg&amp;mb=imgdb_preview_9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572008"/>
            <a:ext cx="2124075" cy="1704975"/>
          </a:xfrm>
          <a:prstGeom prst="rect">
            <a:avLst/>
          </a:prstGeom>
          <a:ln w="76200">
            <a:solidFill>
              <a:schemeClr val="accent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5286412" cy="5715040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solidFill>
                  <a:srgbClr val="FF0000"/>
                </a:solidFill>
              </a:rPr>
              <a:t>Число и цифра 5</a:t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На моей руке пять пальцев,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Пять </a:t>
            </a:r>
            <a:r>
              <a:rPr lang="ru-RU" sz="3200" dirty="0" err="1" smtClean="0">
                <a:solidFill>
                  <a:srgbClr val="FFFF00"/>
                </a:solidFill>
              </a:rPr>
              <a:t>хватальцев</a:t>
            </a:r>
            <a:r>
              <a:rPr lang="ru-RU" sz="3200" dirty="0" smtClean="0">
                <a:solidFill>
                  <a:srgbClr val="FFFF00"/>
                </a:solidFill>
              </a:rPr>
              <a:t>, </a:t>
            </a:r>
            <a:r>
              <a:rPr lang="ru-RU" sz="3200" dirty="0" err="1" smtClean="0">
                <a:solidFill>
                  <a:srgbClr val="FFFF00"/>
                </a:solidFill>
              </a:rPr>
              <a:t>пять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держальцев</a:t>
            </a:r>
            <a:r>
              <a:rPr lang="ru-RU" sz="3200" dirty="0" smtClean="0">
                <a:solidFill>
                  <a:srgbClr val="FFFF00"/>
                </a:solidFill>
              </a:rPr>
              <a:t>!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Чтоб строгать и чтоб пилить.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Чтобы брать и чтоб дарить,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Чтобы их же сосчитать: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Раз, два, три, четыре, пять!</a:t>
            </a:r>
            <a:br>
              <a:rPr lang="ru-RU" sz="3200" dirty="0" smtClean="0">
                <a:solidFill>
                  <a:srgbClr val="FFFF00"/>
                </a:solidFill>
              </a:rPr>
            </a:br>
            <a:endParaRPr lang="ru-RU" sz="3200" dirty="0">
              <a:solidFill>
                <a:srgbClr val="FFFF00"/>
              </a:solidFill>
            </a:endParaRPr>
          </a:p>
        </p:txBody>
      </p:sp>
      <p:pic>
        <p:nvPicPr>
          <p:cNvPr id="4" name="Picture 2" descr="http://go1.imgsmail.ru/imgpreview?key=http%3A//www.happy-giraffe.ru/upload/images/1322659998505002-9-1295968999181.jpg&amp;mb=imgdb_preview_10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2285992"/>
            <a:ext cx="3109921" cy="2271715"/>
          </a:xfrm>
          <a:prstGeom prst="rec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00684" cy="5869006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solidFill>
                  <a:srgbClr val="FFFF00"/>
                </a:solidFill>
              </a:rPr>
              <a:t>Девочки и мальчики!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Посчитаем пальчики!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Первый, толстенький – большой,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Указательный – второй.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Третий пальчик – просто средний,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У него по два соседних.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А четвёртый – безымянный: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Так его назвали странно.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Пятый пальчик очень мал.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И мизинчиком он стал.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Каждый пальчик посчитали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И по имени назвали.</a:t>
            </a:r>
            <a:br>
              <a:rPr lang="ru-RU" sz="2800" dirty="0" smtClean="0">
                <a:solidFill>
                  <a:srgbClr val="FFFF00"/>
                </a:solidFill>
              </a:rPr>
            </a:br>
            <a:endParaRPr lang="ru-RU" sz="2800" dirty="0">
              <a:solidFill>
                <a:srgbClr val="FFFF00"/>
              </a:solidFill>
            </a:endParaRPr>
          </a:p>
        </p:txBody>
      </p:sp>
      <p:pic>
        <p:nvPicPr>
          <p:cNvPr id="4" name="Picture 2" descr="http://go1.imgsmail.ru/imgpreview?key=http%3A//i044.radikal.ru/0805/03/008b6ef4069ex.jpg&amp;mb=imgdb_preview_3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1643050"/>
            <a:ext cx="2286016" cy="2952760"/>
          </a:xfrm>
          <a:prstGeom prst="rec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573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FF00"/>
                </a:solidFill>
              </a:rPr>
              <a:t>На тарелочке пять слив.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Вид их очень уж красив.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Съел две сливки братик Павел.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Сколько мальчик слив оставил?</a:t>
            </a:r>
            <a:br>
              <a:rPr lang="ru-RU" sz="3200" dirty="0" smtClean="0">
                <a:solidFill>
                  <a:srgbClr val="FFFF00"/>
                </a:solidFill>
              </a:rPr>
            </a:br>
            <a:endParaRPr lang="ru-RU" sz="3200" dirty="0">
              <a:solidFill>
                <a:srgbClr val="FFFF00"/>
              </a:solidFill>
            </a:endParaRPr>
          </a:p>
        </p:txBody>
      </p:sp>
      <p:pic>
        <p:nvPicPr>
          <p:cNvPr id="2050" name="Picture 2" descr="http://go2.imgsmail.ru/imgpreview?key=http%3A//www.fermer1.ru/sites/default/files/imagecache/500x500/wysiwyg_imageupload/2089/221.jpg&amp;mb=imgdb_preview_77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4000504"/>
            <a:ext cx="2362200" cy="1533525"/>
          </a:xfrm>
          <a:prstGeom prst="rec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2052" name="Picture 4" descr="http://go2.imgsmail.ru/imgpreview?key=http%3A//www.fermer1.ru/sites/default/files/imagecache/500x500/wysiwyg_imageupload/2089/221.jpg&amp;mb=imgdb_preview_77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3929066"/>
            <a:ext cx="2362200" cy="1533525"/>
          </a:xfrm>
          <a:prstGeom prst="rec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2054" name="Picture 6" descr="http://go2.imgsmail.ru/imgpreview?key=http%3A//art-pen.ru/wp-content/uploads/2011/11/summer-plum.jpg&amp;mb=imgdb_preview_133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2714620"/>
            <a:ext cx="1905000" cy="1905000"/>
          </a:xfrm>
          <a:prstGeom prst="rec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3286148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FF00"/>
                </a:solidFill>
              </a:rPr>
              <a:t>Пять фломастеров у Лёни.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Взял он жёлтый и зелёный,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А в коробке, посмотри,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Остаётся ровно… (ТРИ)</a:t>
            </a:r>
            <a:endParaRPr lang="ru-RU" sz="3200" dirty="0">
              <a:solidFill>
                <a:srgbClr val="FFFF00"/>
              </a:solidFill>
            </a:endParaRPr>
          </a:p>
        </p:txBody>
      </p:sp>
      <p:pic>
        <p:nvPicPr>
          <p:cNvPr id="1026" name="Picture 2" descr="http://go2.imgsmail.ru/imgpreview?key=http%3A//a0.tcdn.ru/assets/att/4d/4c/1373783_29623_2154200_226512.jpeg&amp;mb=imgdb_preview_48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214686"/>
            <a:ext cx="3214710" cy="2633670"/>
          </a:xfrm>
          <a:prstGeom prst="rec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1032" name="Picture 8" descr="http://go3.imgsmail.ru/imgpreview?key=http%3A//img3.imgbb.ru/8/2/e/82e8f77306e398d5eff53a16fbce9e77.jpg&amp;mb=imgdb_preview_165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3286124"/>
            <a:ext cx="2928958" cy="2552707"/>
          </a:xfrm>
          <a:prstGeom prst="rec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FF00"/>
                </a:solidFill>
              </a:rPr>
              <a:t>Вечером встаёт луна.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Сколько в небе лун?.. </a:t>
            </a:r>
            <a:endParaRPr lang="ru-RU" sz="3200" dirty="0">
              <a:solidFill>
                <a:srgbClr val="FFFF00"/>
              </a:solidFill>
            </a:endParaRPr>
          </a:p>
        </p:txBody>
      </p:sp>
      <p:pic>
        <p:nvPicPr>
          <p:cNvPr id="3" name="Picture 2" descr="http://go4.imgsmail.ru/imgpreview?key=http%3A//www.paradise-engineering.com/heaven181x1.jpg&amp;mb=imgdb_preview_933&amp;q=90&amp;w=1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857364"/>
            <a:ext cx="4143404" cy="4357718"/>
          </a:xfrm>
          <a:prstGeom prst="rec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FFFF00"/>
                </a:solidFill>
              </a:rPr>
              <a:t>Это волк. Он здесь один,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Потому что нелюдим.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Со зверями он не дружен,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Да и им в друзья не нужен!</a:t>
            </a:r>
            <a:br>
              <a:rPr lang="ru-RU" sz="2800" dirty="0" smtClean="0">
                <a:solidFill>
                  <a:srgbClr val="FFFF00"/>
                </a:solidFill>
              </a:rPr>
            </a:br>
            <a:endParaRPr lang="ru-RU" sz="2800" dirty="0">
              <a:solidFill>
                <a:srgbClr val="FFFF00"/>
              </a:solidFill>
            </a:endParaRPr>
          </a:p>
        </p:txBody>
      </p:sp>
      <p:pic>
        <p:nvPicPr>
          <p:cNvPr id="18434" name="Picture 2" descr="http://go1.imgsmail.ru/imgpreview?key=http%3A//img0.liveinternet.ru/images/attach/b/2/23/921/23921940_1082531821.jpg&amp;mb=imgdb_preview_15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2285992"/>
            <a:ext cx="3357586" cy="3500462"/>
          </a:xfrm>
          <a:prstGeom prst="rec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57610" cy="6297634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rgbClr val="FFFF00"/>
                </a:solidFill>
              </a:rPr>
              <a:t>Два на лебедя похожа: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Шейка есть и хвостик тоже.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Лебедь может подсказать,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Как нам цифру два узнать.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6386" name="Picture 2" descr="http://go4.imgsmail.ru/imgpreview?key=http%3A//wallpaper-yaport.ru/baza/2010/10/28/8f3d7b5f1b21779235bbd16568b227a6.jpg&amp;mb=imgdb_preview_12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1142984"/>
            <a:ext cx="4071966" cy="4286280"/>
          </a:xfrm>
          <a:prstGeom prst="rec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FFFF00"/>
                </a:solidFill>
              </a:rPr>
              <a:t>А вот это цифра два.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Полюбуйся, какова!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Выгибает двойка шею,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Волочится хвост за нею.</a:t>
            </a:r>
            <a:br>
              <a:rPr lang="ru-RU" sz="3200" dirty="0" smtClean="0">
                <a:solidFill>
                  <a:srgbClr val="FFFF00"/>
                </a:solidFill>
              </a:rPr>
            </a:br>
            <a:endParaRPr lang="ru-RU" sz="3200" dirty="0">
              <a:solidFill>
                <a:srgbClr val="FFFF00"/>
              </a:solidFill>
            </a:endParaRPr>
          </a:p>
        </p:txBody>
      </p:sp>
      <p:pic>
        <p:nvPicPr>
          <p:cNvPr id="15362" name="Picture 2" descr="http://go3.imgsmail.ru/imgpreview?key=http%3A//prezentazia.ucoz.ru/zifri/0f5c46974110.png&amp;mb=imgdb_preview_2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143116"/>
            <a:ext cx="3714776" cy="4357718"/>
          </a:xfrm>
          <a:prstGeom prst="rect">
            <a:avLst/>
          </a:prstGeom>
          <a:ln w="76200">
            <a:solidFill>
              <a:schemeClr val="accent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7106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FFFF00"/>
                </a:solidFill>
              </a:rPr>
              <a:t>Бежал зайчик вдоль равнин,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Значит, зайчик был один.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К нему зайчиха прибежала.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Сколько зайцев теперь стало?</a:t>
            </a:r>
            <a:br>
              <a:rPr lang="ru-RU" sz="3200" dirty="0" smtClean="0">
                <a:solidFill>
                  <a:srgbClr val="FFFF00"/>
                </a:solidFill>
              </a:rPr>
            </a:br>
            <a:endParaRPr lang="ru-RU" sz="3200" dirty="0">
              <a:solidFill>
                <a:srgbClr val="FFFF00"/>
              </a:solidFill>
            </a:endParaRPr>
          </a:p>
        </p:txBody>
      </p:sp>
      <p:pic>
        <p:nvPicPr>
          <p:cNvPr id="14337" name="Picture 1" descr="C:\Users\гена\Downloads\imgpreview (1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2214554"/>
            <a:ext cx="2857520" cy="4000528"/>
          </a:xfrm>
          <a:prstGeom prst="rect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14339" name="Picture 3" descr="http://go3.imgsmail.ru/imgpreview?key=http%3A//mult-pict.narod.ru/belfon/mult-pict.narod.ru13.gif&amp;mb=imgdb_preview_144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714620"/>
            <a:ext cx="3429024" cy="3286148"/>
          </a:xfrm>
          <a:prstGeom prst="rec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4071966" cy="614366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solidFill>
                  <a:srgbClr val="FFFF00"/>
                </a:solidFill>
              </a:rPr>
              <a:t>На крыльце сидит щенок,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Греет свой пушистый бок.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Прибежал ещё один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И уселся рядом с ним.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У кого ответ готов: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Сколько стало всех щенков?</a:t>
            </a:r>
            <a:endParaRPr lang="ru-RU" sz="3200" dirty="0">
              <a:solidFill>
                <a:srgbClr val="FFFF00"/>
              </a:solidFill>
            </a:endParaRPr>
          </a:p>
        </p:txBody>
      </p:sp>
      <p:pic>
        <p:nvPicPr>
          <p:cNvPr id="13313" name="Picture 1" descr="C:\Users\гена\Downloads\kakugovoritroditelejkupitsobakuschenk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571480"/>
            <a:ext cx="3343256" cy="2928958"/>
          </a:xfrm>
          <a:prstGeom prst="rec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13315" name="Picture 3" descr="http://go3.imgsmail.ru/imgpreview?key=http%3A//g.mynet.com/i/179/91935_0.jpg&amp;mb=imgdb_preview_13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4071942"/>
            <a:ext cx="3357586" cy="2338393"/>
          </a:xfrm>
          <a:prstGeom prst="rec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5734"/>
          </a:xfrm>
        </p:spPr>
        <p:txBody>
          <a:bodyPr/>
          <a:lstStyle/>
          <a:p>
            <a:r>
              <a:rPr lang="ru-RU" sz="3200" dirty="0" smtClean="0">
                <a:solidFill>
                  <a:srgbClr val="FFFF00"/>
                </a:solidFill>
              </a:rPr>
              <a:t>Карандаш один у Миши,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Карандаш один у Гриши.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Сколько всего карандашей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У обоих малышей?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2290" name="Picture 2" descr="http://go2.imgsmail.ru/imgpreview?key=http%3A//demiart.ru/forum/uploads1/post-2483-1219956808.jpg&amp;mb=imgdb_preview_9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928934"/>
            <a:ext cx="3357586" cy="2371731"/>
          </a:xfrm>
          <a:prstGeom prst="rec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12292" name="Picture 4" descr="http://go4.imgsmail.ru/imgpreview?key=http%3A//mirnogotkov.ru/wp-content/uploads/2012/01/img_2738_800_700.jpg&amp;mb=imgdb_preview_126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3000372"/>
            <a:ext cx="3429024" cy="2247903"/>
          </a:xfrm>
          <a:prstGeom prst="rec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43362" cy="6226196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Число и цифра 3</a:t>
            </a:r>
            <a:r>
              <a:rPr lang="ru-RU" sz="3200" dirty="0" smtClean="0">
                <a:solidFill>
                  <a:srgbClr val="FFFF00"/>
                </a:solidFill>
              </a:rPr>
              <a:t/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Три медведя утром сами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Собирались за грибами.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Первый – мишка косолапый,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Он глава семьи, он папа.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Мама рядышком идёт,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От него не отстаёт.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А за ними – их сынишка,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Торопясь, бежит вприпрыжку.</a:t>
            </a:r>
            <a:br>
              <a:rPr lang="ru-RU" sz="3200" dirty="0" smtClean="0">
                <a:solidFill>
                  <a:srgbClr val="FFFF00"/>
                </a:solidFill>
              </a:rPr>
            </a:br>
            <a:endParaRPr lang="ru-RU" sz="3200" dirty="0">
              <a:solidFill>
                <a:srgbClr val="FFFF00"/>
              </a:solidFill>
            </a:endParaRPr>
          </a:p>
        </p:txBody>
      </p:sp>
      <p:pic>
        <p:nvPicPr>
          <p:cNvPr id="11268" name="Picture 4" descr="http://go4.imgsmail.ru/imgpreview?key=http%3A//img0.liveinternet.ru/images/attach/c/2/68/167/68167441_398417178.jpg&amp;mb=imgdb_preview_9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357298"/>
            <a:ext cx="3786214" cy="4214842"/>
          </a:xfrm>
          <a:prstGeom prst="rec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94</Words>
  <PresentationFormat>Экран (4:3)</PresentationFormat>
  <Paragraphs>19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Число и цифра 1 Ранним утром солнце всходит, Сколько солнц над полем бродит? </vt:lpstr>
      <vt:lpstr>Вечером встаёт луна. Сколько в небе лун?.. </vt:lpstr>
      <vt:lpstr>Это волк. Он здесь один, Потому что нелюдим. Со зверями он не дружен, Да и им в друзья не нужен! </vt:lpstr>
      <vt:lpstr>Два на лебедя похожа: Шейка есть и хвостик тоже. Лебедь может подсказать, Как нам цифру два узнать. </vt:lpstr>
      <vt:lpstr>А вот это цифра два. Полюбуйся, какова! Выгибает двойка шею, Волочится хвост за нею. </vt:lpstr>
      <vt:lpstr>Бежал зайчик вдоль равнин, Значит, зайчик был один. К нему зайчиха прибежала. Сколько зайцев теперь стало? </vt:lpstr>
      <vt:lpstr>На крыльце сидит щенок, Греет свой пушистый бок. Прибежал ещё один И уселся рядом с ним. У кого ответ готов: Сколько стало всех щенков?</vt:lpstr>
      <vt:lpstr>Карандаш один у Миши, Карандаш один у Гриши. Сколько всего карандашей У обоих малышей? </vt:lpstr>
      <vt:lpstr>Число и цифра 3 Три медведя утром сами Собирались за грибами. Первый – мишка косолапый, Он глава семьи, он папа. Мама рядышком идёт, От него не отстаёт. А за ними – их сынишка, Торопясь, бежит вприпрыжку. </vt:lpstr>
      <vt:lpstr>Три цвета есть у светофора, Они понятны для шофёра: Красный цвет – проезда нет. Жёлтый – будь готов к пути, А зелёный цвет – кати! </vt:lpstr>
      <vt:lpstr>На полянке, у дубка Ёж увидел два грибка. А подальше, у осин, Он нашёл ещё один. Кто ответить нам готов: Сколько ёж нашёл грибов? </vt:lpstr>
      <vt:lpstr>Яблоки в саду поспели, Мы отведать их успели. Два румяных, налитых, Одно с кислинкой. Сколько их? </vt:lpstr>
      <vt:lpstr>Число и цифра 4 Четыре в комнате угла, Четыре ножки у стола. И по четыре ножки У мышки и у кошки. Бегут четыре колеса, Резиною обуты. </vt:lpstr>
      <vt:lpstr>У меня в руке флажок! Посмотри скорей, дружок, До чего же он хорош, На четвёрку так похож!</vt:lpstr>
      <vt:lpstr>Две вороны на крышу сели К ним ещё две прилетели. Отвечайте быстро, смело, Сколько всех их прилетело. </vt:lpstr>
      <vt:lpstr>Число и цифра 5 На моей руке пять пальцев, Пять хватальцев, пять держальцев! Чтоб строгать и чтоб пилить. Чтобы брать и чтоб дарить, Чтобы их же сосчитать: Раз, два, три, четыре, пять! </vt:lpstr>
      <vt:lpstr>Девочки и мальчики! Посчитаем пальчики! Первый, толстенький – большой, Указательный – второй. Третий пальчик – просто средний, У него по два соседних. А четвёртый – безымянный: Так его назвали странно. Пятый пальчик очень мал. И мизинчиком он стал. Каждый пальчик посчитали И по имени назвали. </vt:lpstr>
      <vt:lpstr>На тарелочке пять слив. Вид их очень уж красив. Съел две сливки братик Павел. Сколько мальчик слив оставил? </vt:lpstr>
      <vt:lpstr>Пять фломастеров у Лёни. Взял он жёлтый и зелёный, А в коробке, посмотри, Остаётся ровно… (ТРИ)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Число и цифра 1 Ранним утром солнце всходит, Сколько солнц над полем бродит? </dc:title>
  <dc:creator>гена</dc:creator>
  <cp:lastModifiedBy>ФЫВ</cp:lastModifiedBy>
  <cp:revision>11</cp:revision>
  <dcterms:created xsi:type="dcterms:W3CDTF">2014-03-17T15:16:34Z</dcterms:created>
  <dcterms:modified xsi:type="dcterms:W3CDTF">2014-03-17T17:00:45Z</dcterms:modified>
</cp:coreProperties>
</file>