
<file path=[Content_Types].xml><?xml version="1.0" encoding="utf-8"?>
<Types xmlns="http://schemas.openxmlformats.org/package/2006/content-types">
  <Default Extension="mp3" ContentType="audio/unknown"/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wav"/>
  <Default Extension="wdp" ContentType="image/vnd.ms-photo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5"/>
  </p:notesMasterIdLst>
  <p:sldIdLst>
    <p:sldId id="256" r:id="rId2"/>
    <p:sldId id="278" r:id="rId3"/>
    <p:sldId id="279" r:id="rId4"/>
    <p:sldId id="281" r:id="rId5"/>
    <p:sldId id="266" r:id="rId6"/>
    <p:sldId id="265" r:id="rId7"/>
    <p:sldId id="267" r:id="rId8"/>
    <p:sldId id="298" r:id="rId9"/>
    <p:sldId id="282" r:id="rId10"/>
    <p:sldId id="283" r:id="rId11"/>
    <p:sldId id="299" r:id="rId12"/>
    <p:sldId id="285" r:id="rId13"/>
    <p:sldId id="288" r:id="rId14"/>
    <p:sldId id="296" r:id="rId15"/>
    <p:sldId id="297" r:id="rId16"/>
    <p:sldId id="294" r:id="rId17"/>
    <p:sldId id="295" r:id="rId18"/>
    <p:sldId id="300" r:id="rId19"/>
    <p:sldId id="269" r:id="rId20"/>
    <p:sldId id="287" r:id="rId21"/>
    <p:sldId id="284" r:id="rId22"/>
    <p:sldId id="301" r:id="rId23"/>
    <p:sldId id="280" r:id="rId24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A9DB8"/>
    <a:srgbClr val="680000"/>
    <a:srgbClr val="A20000"/>
    <a:srgbClr val="53247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Нет стиля, сетка таблиц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2D5ABB26-0587-4C30-8999-92F81FD0307C}" styleName="Нет стиля, нет сетки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121" autoAdjust="0"/>
    <p:restoredTop sz="94660"/>
  </p:normalViewPr>
  <p:slideViewPr>
    <p:cSldViewPr>
      <p:cViewPr varScale="1">
        <p:scale>
          <a:sx n="85" d="100"/>
          <a:sy n="85" d="100"/>
        </p:scale>
        <p:origin x="-522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7A4D802-DC22-4348-9E57-26A4499F5824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503F97A-7B19-42A0-9563-4FE65405647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858663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503F97A-7B19-42A0-9563-4FE654056478}" type="slidenum">
              <a:rPr lang="ru-RU" smtClean="0"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199733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985665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626417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047999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75640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896492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284372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05088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54574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74946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762217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454216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A78BC26-6458-4796-B661-2B8AC2710C15}" type="datetimeFigureOut">
              <a:rPr lang="ru-RU" smtClean="0"/>
              <a:t>21.04.2016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BFE3C96-1C3C-4AAF-B345-608226A6648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55290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4.png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4" Type="http://schemas.microsoft.com/office/2007/relationships/hdphoto" Target="../media/hdphoto2.wdp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://tochka-na-karte.ru/Goroda-i-Gosudarstva/1459-Pechory.html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5" Type="http://schemas.openxmlformats.org/officeDocument/2006/relationships/hyperlink" Target="http://tochka-na-karte.ru/Goroda-i-Gosudarstva/531-Uhta.html" TargetMode="External"/><Relationship Id="rId4" Type="http://schemas.openxmlformats.org/officeDocument/2006/relationships/hyperlink" Target="http://tochka-na-karte.ru/Goroda-i-Gosudarstva/321-Komi.html" TargetMode="Externa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9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2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3" Type="http://schemas.openxmlformats.org/officeDocument/2006/relationships/image" Target="../media/image28.png"/><Relationship Id="rId7" Type="http://schemas.openxmlformats.org/officeDocument/2006/relationships/image" Target="../media/image32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31.png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3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2.png"/><Relationship Id="rId4" Type="http://schemas.openxmlformats.org/officeDocument/2006/relationships/image" Target="../media/image4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6.gif"/><Relationship Id="rId2" Type="http://schemas.openxmlformats.org/officeDocument/2006/relationships/audio" Target="../media/media2.wav"/><Relationship Id="rId1" Type="http://schemas.microsoft.com/office/2007/relationships/media" Target="../media/media2.wav"/><Relationship Id="rId6" Type="http://schemas.openxmlformats.org/officeDocument/2006/relationships/image" Target="../media/image45.gif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hyperlink" Target="http://sosnogorsk.org/" TargetMode="External"/><Relationship Id="rId3" Type="http://schemas.openxmlformats.org/officeDocument/2006/relationships/hyperlink" Target="http://www.pgbooks.ru/" TargetMode="External"/><Relationship Id="rId7" Type="http://schemas.openxmlformats.org/officeDocument/2006/relationships/hyperlink" Target="http://geraldika.ru/symbols/2475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6" Type="http://schemas.openxmlformats.org/officeDocument/2006/relationships/hyperlink" Target="http://www.statesymbol.ru/russymbols/regions/20050418/39594808.html" TargetMode="External"/><Relationship Id="rId5" Type="http://schemas.openxmlformats.org/officeDocument/2006/relationships/hyperlink" Target="http://simvolika.rsl.ru/index.php?doc=104" TargetMode="External"/><Relationship Id="rId4" Type="http://schemas.openxmlformats.org/officeDocument/2006/relationships/hyperlink" Target="http://komionline.ru/republic/about" TargetMode="External"/><Relationship Id="rId9" Type="http://schemas.openxmlformats.org/officeDocument/2006/relationships/hyperlink" Target="http://zanimatika.narod.ru/Detsad.htm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332656"/>
            <a:ext cx="7772400" cy="1224136"/>
          </a:xfr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r>
              <a:rPr lang="ru-RU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Живу. Люблю. Горжусь. </a:t>
            </a:r>
            <a:endParaRPr lang="ru-RU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563888" y="4653136"/>
            <a:ext cx="5184576" cy="1847056"/>
          </a:xfrm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>
            <a:norm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just"/>
            <a:r>
              <a:rPr lang="ru-RU" sz="2400" b="1" dirty="0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Подготовили: учитель – логопед</a:t>
            </a:r>
          </a:p>
          <a:p>
            <a:r>
              <a:rPr lang="ru-RU" sz="2400" b="1" dirty="0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   Уханова Л.Н.</a:t>
            </a:r>
          </a:p>
          <a:p>
            <a:r>
              <a:rPr lang="ru-RU" sz="2400" b="1" dirty="0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            учитель – логопед</a:t>
            </a:r>
          </a:p>
          <a:p>
            <a:r>
              <a:rPr lang="ru-RU" sz="2400" b="1" dirty="0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 </a:t>
            </a:r>
            <a:r>
              <a:rPr lang="ru-RU" sz="2400" b="1" dirty="0" err="1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Желева</a:t>
            </a:r>
            <a:r>
              <a:rPr lang="ru-RU" sz="2400" b="1" dirty="0" smtClean="0">
                <a:ln w="11430">
                  <a:solidFill>
                    <a:schemeClr val="accent2">
                      <a:lumMod val="50000"/>
                    </a:schemeClr>
                  </a:solidFill>
                </a:ln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З.Л.</a:t>
            </a:r>
            <a:endParaRPr lang="ru-RU" sz="2400" b="1" dirty="0">
              <a:ln w="11430">
                <a:solidFill>
                  <a:schemeClr val="accent2">
                    <a:lumMod val="50000"/>
                  </a:schemeClr>
                </a:solidFill>
              </a:ln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1954932"/>
            <a:ext cx="2532112" cy="1677524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8144" y="1954932"/>
            <a:ext cx="1354440" cy="1715624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Muzyka_-_dorga_cvetov_OST_kanikuly_strogo_rezhima_(iPlayer.fm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244408" y="6093296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07028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" dur="500" tmFilter="0,0; .5, 1; 1, 1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400"/>
                            </p:stCondLst>
                            <p:childTnLst>
                              <p:par>
                                <p:cTn id="13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800" decel="100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400"/>
                            </p:stCondLst>
                            <p:childTnLst>
                              <p:par>
                                <p:cTn id="22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800" decel="100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3400"/>
                            </p:stCondLst>
                            <p:childTnLst>
                              <p:par>
                                <p:cTn id="31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800" decel="100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8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8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8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4400"/>
                            </p:stCondLst>
                            <p:childTnLst>
                              <p:par>
                                <p:cTn id="40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800" decel="100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800" decel="100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800" decel="100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800" decel="100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5400"/>
                            </p:stCondLst>
                            <p:childTnLst>
                              <p:par>
                                <p:cTn id="49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6" dur="10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6400"/>
                            </p:stCondLst>
                            <p:childTnLst>
                              <p:par>
                                <p:cTn id="60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1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>
                <p:cTn id="62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"/>
                </p:tgtEl>
              </p:cMediaNode>
            </p:audio>
          </p:childTnLst>
        </p:cTn>
      </p:par>
    </p:tnLst>
    <p:bldLst>
      <p:bldP spid="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5287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3154362"/>
          </a:xfrm>
        </p:spPr>
        <p:txBody>
          <a:bodyPr>
            <a:normAutofit/>
          </a:bodyPr>
          <a:lstStyle/>
          <a:p>
            <a:pPr algn="l"/>
            <a:r>
              <a:rPr lang="ru-RU" b="1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Родной город. Моя земля.</a:t>
            </a:r>
            <a:br>
              <a:rPr lang="ru-RU" b="1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</a:br>
            <a:r>
              <a:rPr lang="ru-RU" sz="2400" b="1" i="1" u="sng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Цель:  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формирование </a:t>
            </a:r>
            <a:r>
              <a:rPr lang="ru-RU" sz="2000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Коми национального менталитета у детей дошкольного возраста 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</a:t>
            </a:r>
            <a:r>
              <a:rPr lang="ru-RU" sz="2000" b="1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/>
            </a:r>
            <a:br>
              <a:rPr lang="ru-RU" sz="2000" b="1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</a:br>
            <a:r>
              <a:rPr lang="ru-RU" sz="2000" b="1" i="1" u="sng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Задачи</a:t>
            </a:r>
            <a:r>
              <a:rPr lang="ru-RU" sz="2000" b="1" i="1" u="sng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: </a:t>
            </a:r>
            <a:r>
              <a:rPr lang="ru-RU" sz="2000" b="1" i="1" u="sng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воспитывать </a:t>
            </a:r>
            <a:r>
              <a:rPr lang="ru-RU" sz="2000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любовь и уважение к 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малой </a:t>
            </a:r>
            <a:r>
              <a:rPr lang="ru-RU" sz="2000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Родине, чувство 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патриотизма </a:t>
            </a:r>
            <a:r>
              <a:rPr lang="ru-RU" sz="2000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на основе формирования представлений о родном городе, знакомство с  его символикой, достопримечательностями</a:t>
            </a: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</a:t>
            </a:r>
            <a:b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</a:br>
            <a:r>
              <a:rPr lang="ru-RU" sz="2000" dirty="0" smtClean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Развивать </a:t>
            </a:r>
            <a:r>
              <a:rPr lang="ru-RU" sz="2000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нравственные и волевые качества</a:t>
            </a:r>
            <a:r>
              <a:rPr lang="ru-RU" sz="2000" b="1" dirty="0">
                <a:ln w="1905">
                  <a:solidFill>
                    <a:schemeClr val="accent2">
                      <a:lumMod val="50000"/>
                    </a:schemeClr>
                  </a:solidFill>
                </a:ln>
                <a:solidFill>
                  <a:schemeClr val="accent6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 </a:t>
            </a: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3839" r="89878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7704" y="2780928"/>
            <a:ext cx="4823879" cy="361845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0715542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http://s019.radikal.ru/i644/1505/dc/f24cedf161a9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846" y="0"/>
            <a:ext cx="918676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1835696" y="332656"/>
            <a:ext cx="4392488" cy="64633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Песня о Коми крае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Станислав </a:t>
            </a:r>
            <a:r>
              <a:rPr lang="ru-RU" sz="12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Пахтушкин</a:t>
            </a:r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Этот северный край четверть века назад,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Был для многих совсем незнакомый,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А сегодня в стране от Курил до Карпат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Знают все о республике Коми.</a:t>
            </a: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Припев: Как тебя не любить, наш заснеженный край,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Ставший домом для нас и </a:t>
            </a:r>
            <a:r>
              <a:rPr lang="ru-RU" sz="12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судьбою</a:t>
            </a:r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.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Не умолкнут вовек о тебе, так и знай,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Наши песни над Ижмой рекою.</a:t>
            </a: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Словно стражи в ночи, у полярных широт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Всюду вышки стоят буровые,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Нефть и уголь, и газ нам земля отдаёт,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А без них не подняться России.</a:t>
            </a: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Припев: Как тебя не любить, наш заснеженный край,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   Ставший домом для нас и </a:t>
            </a:r>
            <a:r>
              <a:rPr lang="ru-RU" sz="12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судьбою</a:t>
            </a:r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.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   Не умолкнут вовек о тебе, так и знай,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   Наши песни над Ижмой рекою.</a:t>
            </a: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Свой родной </a:t>
            </a:r>
            <a:r>
              <a:rPr lang="ru-RU" sz="12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коми</a:t>
            </a:r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край мы прославим трудом,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Будет счастье у нас в каждом доме.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Этой щедрой земле мы сердца отдаём,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И склоняемся в низком поклоне.</a:t>
            </a:r>
          </a:p>
          <a:p>
            <a:pPr algn="ctr"/>
            <a:endParaRPr lang="ru-RU" sz="12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/>
            </a:endParaRP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Припев: Как тебя не любить, наш заснеженный край,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Ставший домом для нас и </a:t>
            </a:r>
            <a:r>
              <a:rPr lang="ru-RU" sz="12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судьбою</a:t>
            </a:r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.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Не умолкнут вовек о тебе, так и знай,</a:t>
            </a:r>
          </a:p>
          <a:p>
            <a:pPr algn="ctr"/>
            <a:r>
              <a:rPr lang="ru-RU" sz="1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/>
              </a:rPr>
              <a:t>           Наши песни над Ижмой рекою.</a:t>
            </a:r>
          </a:p>
          <a:p>
            <a:endParaRPr lang="ru-RU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>
                <a:reflection blurRad="12700" stA="28000" endPos="45000" dist="1000" dir="5400000" sy="-100000" algn="bl" rotWithShape="0"/>
              </a:effectLst>
            </a:endParaRPr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23" t="8823" r="5309" b="4761"/>
          <a:stretch/>
        </p:blipFill>
        <p:spPr bwMode="auto">
          <a:xfrm rot="21434863">
            <a:off x="7534319" y="3562079"/>
            <a:ext cx="1650647" cy="13412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031673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75"/>
                            </p:stCondLst>
                            <p:childTnLst>
                              <p:par>
                                <p:cTn id="1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250"/>
                            </p:stCondLst>
                            <p:childTnLst>
                              <p:par>
                                <p:cTn id="1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325"/>
                            </p:stCondLst>
                            <p:childTnLst>
                              <p:par>
                                <p:cTn id="2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2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2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275"/>
                            </p:stCondLst>
                            <p:childTnLst>
                              <p:par>
                                <p:cTn id="2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3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3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3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3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4250"/>
                            </p:stCondLst>
                            <p:childTnLst>
                              <p:par>
                                <p:cTn id="3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3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3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3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3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5075"/>
                            </p:stCondLst>
                            <p:childTnLst>
                              <p:par>
                                <p:cTn id="4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4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4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4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4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6350"/>
                            </p:stCondLst>
                            <p:childTnLst>
                              <p:par>
                                <p:cTn id="4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4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4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5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5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7250"/>
                            </p:stCondLst>
                            <p:childTnLst>
                              <p:par>
                                <p:cTn id="5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5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5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5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5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8225"/>
                            </p:stCondLst>
                            <p:childTnLst>
                              <p:par>
                                <p:cTn id="5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6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6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6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6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9025"/>
                            </p:stCondLst>
                            <p:childTnLst>
                              <p:par>
                                <p:cTn id="6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6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6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6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6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>
                            <p:stCondLst>
                              <p:cond delay="10050"/>
                            </p:stCondLst>
                            <p:childTnLst>
                              <p:par>
                                <p:cTn id="7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7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7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7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7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6" fill="hold">
                            <p:stCondLst>
                              <p:cond delay="10850"/>
                            </p:stCondLst>
                            <p:childTnLst>
                              <p:par>
                                <p:cTn id="7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7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7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8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8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2" fill="hold">
                            <p:stCondLst>
                              <p:cond delay="11850"/>
                            </p:stCondLst>
                            <p:childTnLst>
                              <p:par>
                                <p:cTn id="8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8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8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8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8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8" fill="hold">
                            <p:stCondLst>
                              <p:cond delay="12700"/>
                            </p:stCondLst>
                            <p:childTnLst>
                              <p:par>
                                <p:cTn id="8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9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9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9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9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4" fill="hold">
                            <p:stCondLst>
                              <p:cond delay="13975"/>
                            </p:stCondLst>
                            <p:childTnLst>
                              <p:par>
                                <p:cTn id="9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9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9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9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9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0" fill="hold">
                            <p:stCondLst>
                              <p:cond delay="14875"/>
                            </p:stCondLst>
                            <p:childTnLst>
                              <p:par>
                                <p:cTn id="10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0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0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0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0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6" fill="hold">
                            <p:stCondLst>
                              <p:cond delay="15850"/>
                            </p:stCondLst>
                            <p:childTnLst>
                              <p:par>
                                <p:cTn id="10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0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0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1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1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2" fill="hold">
                            <p:stCondLst>
                              <p:cond delay="16650"/>
                            </p:stCondLst>
                            <p:childTnLst>
                              <p:par>
                                <p:cTn id="11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1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1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1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1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8" fill="hold">
                            <p:stCondLst>
                              <p:cond delay="17775"/>
                            </p:stCondLst>
                            <p:childTnLst>
                              <p:par>
                                <p:cTn id="11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2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2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2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4" fill="hold">
                            <p:stCondLst>
                              <p:cond delay="18700"/>
                            </p:stCondLst>
                            <p:childTnLst>
                              <p:par>
                                <p:cTn id="12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2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2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2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0" fill="hold">
                            <p:stCondLst>
                              <p:cond delay="19675"/>
                            </p:stCondLst>
                            <p:childTnLst>
                              <p:par>
                                <p:cTn id="13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3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3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3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6" fill="hold">
                            <p:stCondLst>
                              <p:cond delay="20550"/>
                            </p:stCondLst>
                            <p:childTnLst>
                              <p:par>
                                <p:cTn id="13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3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4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2" fill="hold">
                            <p:stCondLst>
                              <p:cond delay="21825"/>
                            </p:stCondLst>
                            <p:childTnLst>
                              <p:par>
                                <p:cTn id="14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4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4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4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8" fill="hold">
                            <p:stCondLst>
                              <p:cond delay="22725"/>
                            </p:stCondLst>
                            <p:childTnLst>
                              <p:par>
                                <p:cTn id="14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5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5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5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4" fill="hold">
                            <p:stCondLst>
                              <p:cond delay="23700"/>
                            </p:stCondLst>
                            <p:childTnLst>
                              <p:par>
                                <p:cTn id="15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5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5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5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5602" name="WordArt 15"/>
          <p:cNvSpPr>
            <a:spLocks noChangeArrowheads="1" noChangeShapeType="1" noTextEdit="1"/>
          </p:cNvSpPr>
          <p:nvPr/>
        </p:nvSpPr>
        <p:spPr bwMode="auto">
          <a:xfrm>
            <a:off x="1214438" y="214313"/>
            <a:ext cx="7129462" cy="720725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ru-RU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1C2DCE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Impact"/>
              </a:rPr>
              <a:t>Географическое положение Республики Коми </a:t>
            </a:r>
          </a:p>
          <a:p>
            <a:pPr algn="ctr"/>
            <a:r>
              <a:rPr lang="ru-RU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1C2DCE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Impact"/>
              </a:rPr>
              <a:t>на карте России</a:t>
            </a:r>
          </a:p>
        </p:txBody>
      </p:sp>
      <p:pic>
        <p:nvPicPr>
          <p:cNvPr id="25603" name="Picture 4" descr="C:\Documents and Settings\Admin\Рабочий стол\коми\800px-map_of_russia_-_komi_republic_s2008-03o.svg.jpg"/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96139" l="893" r="97098"/>
                    </a14:imgEffect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8856" y="1330436"/>
            <a:ext cx="5914976" cy="342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04" name="Прямоугольник 4"/>
          <p:cNvSpPr>
            <a:spLocks noChangeArrowheads="1"/>
          </p:cNvSpPr>
          <p:nvPr/>
        </p:nvSpPr>
        <p:spPr bwMode="auto">
          <a:xfrm>
            <a:off x="0" y="5643563"/>
            <a:ext cx="9144000" cy="1241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baseline="30000"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 baseline="30000"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 baseline="30000"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 baseline="30000"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 baseline="30000"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baseline="30000"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baseline="30000"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baseline="30000"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baseline="30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just" eaLnBrk="1" hangingPunct="1"/>
            <a:r>
              <a:rPr lang="ru-RU" altLang="ru-RU" sz="2800" b="1" dirty="0">
                <a:solidFill>
                  <a:srgbClr val="280CCE"/>
                </a:solidFill>
              </a:rPr>
              <a:t>Расположена на северо-востоке Восточно-Европейской равнины. На крайнем севере Республики проходит Северный полярный круг. </a:t>
            </a:r>
          </a:p>
          <a:p>
            <a:pPr algn="just" eaLnBrk="1" hangingPunct="1"/>
            <a:r>
              <a:rPr lang="ru-RU" altLang="ru-RU" sz="2800" b="1" dirty="0">
                <a:solidFill>
                  <a:srgbClr val="280CCE"/>
                </a:solidFill>
              </a:rPr>
              <a:t>Территория сравнима по величине со многими европейскими государствами — ее площадь 416,8 тысячи квадратных километров.</a:t>
            </a:r>
          </a:p>
        </p:txBody>
      </p:sp>
    </p:spTree>
    <p:extLst>
      <p:ext uri="{BB962C8B-B14F-4D97-AF65-F5344CB8AC3E}">
        <p14:creationId xmlns:p14="http://schemas.microsoft.com/office/powerpoint/2010/main" val="24612984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7" dur="2000"/>
                                        <p:tgtEl>
                                          <p:spTgt spid="256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11" dur="2000"/>
                                        <p:tgtEl>
                                          <p:spTgt spid="2560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4000"/>
                            </p:stCondLst>
                            <p:childTnLst>
                              <p:par>
                                <p:cTn id="13" presetID="6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256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6000"/>
                            </p:stCondLst>
                            <p:childTnLst>
                              <p:par>
                                <p:cTn id="17" presetID="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8" dur="2000" fill="hold"/>
                                        <p:tgtEl>
                                          <p:spTgt spid="25603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  <p:par>
                                <p:cTn id="19" presetID="2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21" dur="2000"/>
                                        <p:tgtEl>
                                          <p:spTgt spid="256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2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24" dur="2000"/>
                                        <p:tgtEl>
                                          <p:spTgt spid="2560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ru-RU" sz="4400" b="1" dirty="0" smtClean="0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  <a:t/>
            </a:r>
            <a:br>
              <a:rPr lang="ru-RU" sz="4400" b="1" dirty="0" smtClean="0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</a:br>
            <a:endParaRPr lang="ru-RU" dirty="0">
              <a:solidFill>
                <a:schemeClr val="tx2">
                  <a:satMod val="130000"/>
                </a:schemeClr>
              </a:solidFill>
            </a:endParaRPr>
          </a:p>
        </p:txBody>
      </p:sp>
      <p:pic>
        <p:nvPicPr>
          <p:cNvPr id="8" name="Содержимое 7" descr="Флаг Коми.bmp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>
            <a:off x="683568" y="2492896"/>
            <a:ext cx="3086100" cy="2057400"/>
          </a:xfrm>
          <a:ln w="190500" cap="sq">
            <a:solidFill>
              <a:srgbClr val="C8C6BD"/>
            </a:solidFill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286250" y="1643063"/>
            <a:ext cx="4572000" cy="4786312"/>
          </a:xfrm>
        </p:spPr>
        <p:txBody>
          <a:bodyPr>
            <a:normAutofit/>
          </a:bodyPr>
          <a:lstStyle/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        Синий цвет флага символизирует небесное начало, величие и бескрайность северных просторов.</a:t>
            </a: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endParaRPr lang="ru-RU" sz="2000" b="1" dirty="0" smtClean="0">
              <a:solidFill>
                <a:schemeClr val="bg2">
                  <a:lumMod val="25000"/>
                </a:schemeClr>
              </a:solidFill>
            </a:endParaRP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         Зеленая полоса – символ надежды и изобилия – обозначает основное богатство Коми – необъятные таежные массивы.</a:t>
            </a: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endParaRPr lang="ru-RU" sz="2000" b="1" dirty="0" smtClean="0">
              <a:solidFill>
                <a:schemeClr val="bg2">
                  <a:lumMod val="25000"/>
                </a:schemeClr>
              </a:solidFill>
            </a:endParaRP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         Белая полоса воплощает белизну и чистоту снега, простоту и суровую красоту Севера, а также равенство народов, проживающих в республике.</a:t>
            </a:r>
            <a:endParaRPr lang="ru-RU" sz="2000" b="1" dirty="0">
              <a:solidFill>
                <a:schemeClr val="bg2">
                  <a:lumMod val="25000"/>
                </a:schemeClr>
              </a:solidFill>
            </a:endParaRPr>
          </a:p>
        </p:txBody>
      </p:sp>
      <p:sp>
        <p:nvSpPr>
          <p:cNvPr id="5" name="Заголовок 1"/>
          <p:cNvSpPr txBox="1">
            <a:spLocks/>
          </p:cNvSpPr>
          <p:nvPr/>
        </p:nvSpPr>
        <p:spPr>
          <a:xfrm>
            <a:off x="1645920" y="428604"/>
            <a:ext cx="7498080" cy="1143000"/>
          </a:xfrm>
          <a:prstGeom prst="rect">
            <a:avLst/>
          </a:prstGeom>
        </p:spPr>
        <p:txBody>
          <a:bodyPr anchor="ctr">
            <a:normAutofit fontScale="90000" lnSpcReduction="2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ru-RU" sz="4400" b="1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j-lt"/>
                <a:ea typeface="+mj-ea"/>
                <a:cs typeface="+mj-cs"/>
              </a:rPr>
              <a:t/>
            </a:r>
            <a:br>
              <a:rPr lang="ru-RU" sz="4400" b="1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j-lt"/>
                <a:ea typeface="+mj-ea"/>
                <a:cs typeface="+mj-cs"/>
              </a:rPr>
            </a:br>
            <a:endParaRPr lang="ru-RU" sz="4300" dirty="0">
              <a:solidFill>
                <a:schemeClr val="tx2">
                  <a:satMod val="130000"/>
                </a:schemeClr>
              </a:solidFill>
              <a:effectLst>
                <a:outerShdw blurRad="50000" dist="30000" dir="5400000" algn="tl" rotWithShape="0">
                  <a:srgbClr val="000000">
                    <a:alpha val="30000"/>
                  </a:srgbClr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6" name="Заголовок 1"/>
          <p:cNvSpPr txBox="1">
            <a:spLocks/>
          </p:cNvSpPr>
          <p:nvPr/>
        </p:nvSpPr>
        <p:spPr>
          <a:xfrm>
            <a:off x="1357290" y="285728"/>
            <a:ext cx="7498080" cy="1143000"/>
          </a:xfrm>
          <a:prstGeom prst="rect">
            <a:avLst/>
          </a:prstGeom>
        </p:spPr>
        <p:txBody>
          <a:bodyPr anchor="ctr">
            <a:normAutofit fontScale="90000" lnSpcReduction="2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ru-RU" sz="4400" b="1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j-lt"/>
                <a:ea typeface="+mj-ea"/>
                <a:cs typeface="+mj-cs"/>
              </a:rPr>
              <a:t/>
            </a:r>
            <a:br>
              <a:rPr lang="ru-RU" sz="4400" b="1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j-lt"/>
                <a:ea typeface="+mj-ea"/>
                <a:cs typeface="+mj-cs"/>
              </a:rPr>
            </a:br>
            <a:endParaRPr lang="ru-RU" sz="4300" dirty="0">
              <a:solidFill>
                <a:schemeClr val="tx2">
                  <a:satMod val="130000"/>
                </a:schemeClr>
              </a:solidFill>
              <a:effectLst>
                <a:outerShdw blurRad="50000" dist="30000" dir="5400000" algn="tl" rotWithShape="0">
                  <a:srgbClr val="000000">
                    <a:alpha val="30000"/>
                  </a:srgbClr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7" name="Прямоугольник 6"/>
          <p:cNvSpPr/>
          <p:nvPr/>
        </p:nvSpPr>
        <p:spPr>
          <a:xfrm>
            <a:off x="251520" y="214290"/>
            <a:ext cx="8603850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4000" b="1" dirty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n-lt"/>
              </a:rPr>
              <a:t>Государственный  флаг</a:t>
            </a:r>
            <a:br>
              <a:rPr lang="ru-RU" sz="4000" b="1" dirty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n-lt"/>
              </a:rPr>
            </a:br>
            <a:r>
              <a:rPr lang="ru-RU" sz="4000" b="1" dirty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  <a:latin typeface="+mn-lt"/>
              </a:rPr>
              <a:t>Республики Коми</a:t>
            </a:r>
            <a:endParaRPr lang="ru-RU" sz="4000" dirty="0">
              <a:solidFill>
                <a:srgbClr val="C00000"/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41602670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5000"/>
                            </p:stCondLst>
                            <p:childTnLst>
                              <p:par>
                                <p:cTn id="27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285728"/>
            <a:ext cx="8682168" cy="1131592"/>
          </a:xfrm>
        </p:spPr>
        <p:txBody>
          <a:bodyPr>
            <a:normAutofit fontScale="90000"/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ru-RU" sz="4400" b="1" dirty="0" smtClean="0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  <a:t/>
            </a:r>
            <a:br>
              <a:rPr lang="ru-RU" sz="4400" b="1" dirty="0" smtClean="0">
                <a:ln>
                  <a:prstDash val="solid"/>
                </a:ln>
                <a:gradFill rotWithShape="1">
                  <a:gsLst>
                    <a:gs pos="0">
                      <a:schemeClr val="accent4">
                        <a:tint val="70000"/>
                        <a:satMod val="200000"/>
                      </a:schemeClr>
                    </a:gs>
                    <a:gs pos="40000">
                      <a:schemeClr val="accent4">
                        <a:tint val="90000"/>
                        <a:satMod val="130000"/>
                      </a:schemeClr>
                    </a:gs>
                    <a:gs pos="50000">
                      <a:schemeClr val="accent4">
                        <a:tint val="90000"/>
                        <a:satMod val="130000"/>
                      </a:schemeClr>
                    </a:gs>
                    <a:gs pos="68000">
                      <a:schemeClr val="accent4">
                        <a:tint val="90000"/>
                        <a:satMod val="130000"/>
                      </a:schemeClr>
                    </a:gs>
                    <a:gs pos="100000">
                      <a:schemeClr val="accent4">
                        <a:tint val="70000"/>
                        <a:satMod val="200000"/>
                      </a:schemeClr>
                    </a:gs>
                  </a:gsLst>
                  <a:lin ang="5400000"/>
                </a:gra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</a:br>
            <a:r>
              <a:rPr lang="ru-RU" sz="4400" b="1" dirty="0" smtClean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  <a:t>Государственный  герб</a:t>
            </a:r>
            <a:br>
              <a:rPr lang="ru-RU" sz="4400" b="1" dirty="0" smtClean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</a:br>
            <a:r>
              <a:rPr lang="ru-RU" sz="4400" b="1" dirty="0" smtClean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  <a:t>Республики Коми</a:t>
            </a:r>
            <a:br>
              <a:rPr lang="ru-RU" sz="4400" b="1" dirty="0" smtClean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</a:br>
            <a:endParaRPr lang="ru-RU" dirty="0">
              <a:solidFill>
                <a:srgbClr val="C00000"/>
              </a:solidFill>
            </a:endParaRPr>
          </a:p>
        </p:txBody>
      </p:sp>
      <p:pic>
        <p:nvPicPr>
          <p:cNvPr id="11267" name="Содержимое 5" descr="Коми.bmp"/>
          <p:cNvPicPr>
            <a:picLocks noGrp="1" noChangeAspect="1"/>
          </p:cNvPicPr>
          <p:nvPr>
            <p:ph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67544" y="1844824"/>
            <a:ext cx="3521075" cy="4102100"/>
          </a:xfrm>
        </p:spPr>
      </p:pic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00563" y="1571625"/>
            <a:ext cx="4300537" cy="4643438"/>
          </a:xfrm>
        </p:spPr>
        <p:txBody>
          <a:bodyPr>
            <a:normAutofit lnSpcReduction="10000"/>
          </a:bodyPr>
          <a:lstStyle/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dirty="0" smtClean="0">
                <a:solidFill>
                  <a:schemeClr val="bg2">
                    <a:lumMod val="25000"/>
                  </a:schemeClr>
                </a:solidFill>
              </a:rPr>
              <a:t>         </a:t>
            </a: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Герб  представляет собой изображение золотой хищной птицы на красном щите: на груди птицы – лик женщины в обрамлении шести лосиных голов. </a:t>
            </a: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        В композиции «птица-человек-лось» хищная птица является образом власти; лик женщины соответствует образу </a:t>
            </a:r>
            <a:r>
              <a:rPr lang="ru-RU" sz="2000" b="1" dirty="0" err="1" smtClean="0">
                <a:solidFill>
                  <a:schemeClr val="bg2">
                    <a:lumMod val="25000"/>
                  </a:schemeClr>
                </a:solidFill>
              </a:rPr>
              <a:t>Зарни</a:t>
            </a: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Ань (Золотой Бабы), матери мира. Образ лося связан с идеей силы, благородства, красоты.</a:t>
            </a:r>
          </a:p>
          <a:p>
            <a:pPr marL="365760" indent="-283464" algn="just" eaLnBrk="1" fontAlgn="auto" hangingPunct="1">
              <a:spcAft>
                <a:spcPts val="0"/>
              </a:spcAft>
              <a:buFont typeface="Wingdings 2"/>
              <a:buNone/>
              <a:defRPr/>
            </a:pPr>
            <a:r>
              <a:rPr lang="ru-RU" sz="2000" b="1" dirty="0" smtClean="0">
                <a:solidFill>
                  <a:schemeClr val="bg2">
                    <a:lumMod val="25000"/>
                  </a:schemeClr>
                </a:solidFill>
              </a:rPr>
              <a:t>         Сочетание золотого и красного символизирует в Коми солнце, материнство и рождение.</a:t>
            </a:r>
            <a:endParaRPr lang="ru-RU" sz="2000" b="1" dirty="0">
              <a:solidFill>
                <a:schemeClr val="bg2">
                  <a:lumMod val="2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09533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after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112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5000"/>
                            </p:stCondLst>
                            <p:childTnLst>
                              <p:par>
                                <p:cTn id="27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ru-RU" sz="6600" b="1" dirty="0" smtClean="0">
                <a:ln>
                  <a:prstDash val="solid"/>
                </a:ln>
                <a:solidFill>
                  <a:srgbClr val="C00000"/>
                </a:solidFill>
                <a:effectLst>
                  <a:outerShdw blurRad="88000" dist="50800" dir="5040000" algn="tl">
                    <a:schemeClr val="accent4">
                      <a:tint val="80000"/>
                      <a:satMod val="250000"/>
                      <a:alpha val="45000"/>
                    </a:schemeClr>
                  </a:outerShdw>
                </a:effectLst>
              </a:rPr>
              <a:t>Сосногорск</a:t>
            </a:r>
            <a:endParaRPr lang="ru-RU" sz="6600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285875" y="1357313"/>
            <a:ext cx="5286375" cy="1214437"/>
          </a:xfrm>
        </p:spPr>
        <p:txBody>
          <a:bodyPr/>
          <a:lstStyle/>
          <a:p>
            <a:pPr fontAlgn="auto">
              <a:spcBef>
                <a:spcPts val="0"/>
              </a:spcBef>
              <a:spcAft>
                <a:spcPts val="0"/>
              </a:spcAft>
              <a:buFont typeface="Wingdings 2" pitchFamily="18" charset="2"/>
              <a:buNone/>
              <a:defRPr/>
            </a:pPr>
            <a:r>
              <a:rPr lang="ru-RU" sz="1800" b="1" i="1" dirty="0" smtClean="0">
                <a:solidFill>
                  <a:schemeClr val="accent6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Здесь когда-то в краю заброшенном 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buFont typeface="Wingdings 2" pitchFamily="18" charset="2"/>
              <a:buNone/>
              <a:defRPr/>
            </a:pPr>
            <a:r>
              <a:rPr lang="ru-RU" sz="1800" b="1" i="1" dirty="0" smtClean="0">
                <a:solidFill>
                  <a:schemeClr val="accent6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Нас не баловала судьба.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buFont typeface="Wingdings 2" pitchFamily="18" charset="2"/>
              <a:buNone/>
              <a:defRPr/>
            </a:pPr>
            <a:r>
              <a:rPr lang="ru-RU" sz="1800" b="1" i="1" dirty="0" smtClean="0">
                <a:solidFill>
                  <a:schemeClr val="accent6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Но поднялись в тайге запорошенной 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buFont typeface="Wingdings 2" pitchFamily="18" charset="2"/>
              <a:buNone/>
              <a:defRPr/>
            </a:pPr>
            <a:r>
              <a:rPr lang="ru-RU" sz="1800" b="1" i="1" dirty="0" smtClean="0">
                <a:solidFill>
                  <a:schemeClr val="accent6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Белокаменные дома.                      Н. Володарский</a:t>
            </a:r>
          </a:p>
          <a:p>
            <a:pPr>
              <a:buFont typeface="Wingdings 2" pitchFamily="18" charset="2"/>
              <a:buNone/>
              <a:defRPr/>
            </a:pPr>
            <a:endParaRPr lang="ru-RU" dirty="0"/>
          </a:p>
        </p:txBody>
      </p:sp>
      <p:pic>
        <p:nvPicPr>
          <p:cNvPr id="27652" name="Рисунок 4" descr="Герб Сосногорска.bmp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357188"/>
            <a:ext cx="1762125" cy="22383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07504" y="2571750"/>
            <a:ext cx="8928991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ru-RU" b="1" dirty="0">
                <a:solidFill>
                  <a:schemeClr val="bg2">
                    <a:lumMod val="25000"/>
                  </a:schemeClr>
                </a:solidFill>
                <a:latin typeface="+mn-lt"/>
              </a:rPr>
              <a:t>   Сосногорск – один из молодых городов  в республике. В 1979 году он стал центром нового </a:t>
            </a:r>
            <a:r>
              <a:rPr lang="ru-RU" b="1" dirty="0" err="1">
                <a:solidFill>
                  <a:schemeClr val="bg2">
                    <a:lumMod val="25000"/>
                  </a:schemeClr>
                </a:solidFill>
                <a:latin typeface="+mn-lt"/>
              </a:rPr>
              <a:t>Сосногорского</a:t>
            </a:r>
            <a:r>
              <a:rPr lang="ru-RU" b="1" dirty="0">
                <a:solidFill>
                  <a:schemeClr val="bg2">
                    <a:lumMod val="25000"/>
                  </a:schemeClr>
                </a:solidFill>
                <a:latin typeface="+mn-lt"/>
              </a:rPr>
              <a:t> района.</a:t>
            </a:r>
          </a:p>
          <a:p>
            <a:pPr algn="just">
              <a:defRPr/>
            </a:pPr>
            <a:r>
              <a:rPr lang="ru-RU" b="1" dirty="0">
                <a:solidFill>
                  <a:schemeClr val="bg2">
                    <a:lumMod val="25000"/>
                  </a:schemeClr>
                </a:solidFill>
                <a:latin typeface="+mn-lt"/>
              </a:rPr>
              <a:t>   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60441" y="3881035"/>
            <a:ext cx="3611639" cy="2711623"/>
          </a:xfrm>
          <a:prstGeom prst="doubleWave">
            <a:avLst/>
          </a:prstGeom>
          <a:noFill/>
          <a:ln w="9525">
            <a:solidFill>
              <a:srgbClr val="0070C0"/>
            </a:solidFill>
            <a:miter lim="800000"/>
            <a:headEnd/>
            <a:tailEnd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9930" y="3959702"/>
            <a:ext cx="4176713" cy="2554287"/>
          </a:xfrm>
          <a:prstGeom prst="wave">
            <a:avLst/>
          </a:prstGeom>
          <a:noFill/>
          <a:ln w="9525">
            <a:solidFill>
              <a:srgbClr val="0070C0"/>
            </a:solidFill>
            <a:miter lim="800000"/>
            <a:headEnd/>
            <a:tailEnd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587886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9" presetClass="entr" presetSubtype="0" decel="10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3" dur="3000"/>
                                        <p:tgtEl>
                                          <p:spTgt spid="276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5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1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1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2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 nodeType="afterGroup">
                            <p:stCondLst>
                              <p:cond delay="9000"/>
                            </p:stCondLst>
                            <p:childTnLst>
                              <p:par>
                                <p:cTn id="2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9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 nodeType="afterGroup">
                            <p:stCondLst>
                              <p:cond delay="11000"/>
                            </p:stCondLst>
                            <p:childTnLst>
                              <p:par>
                                <p:cTn id="3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116632"/>
            <a:ext cx="7772400" cy="648071"/>
          </a:xfrm>
        </p:spPr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Расположение Сосногорска</a:t>
            </a:r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07504" y="764704"/>
            <a:ext cx="8928992" cy="5040560"/>
          </a:xfrm>
        </p:spPr>
        <p:txBody>
          <a:bodyPr>
            <a:noAutofit/>
          </a:bodyPr>
          <a:lstStyle/>
          <a:p>
            <a:pPr algn="just"/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Расположенный на левобережье реки Ижмы бассейна </a:t>
            </a:r>
            <a:r>
              <a:rPr lang="ru-RU" sz="1750" u="sng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Печоры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город </a:t>
            </a:r>
            <a:r>
              <a:rPr lang="ru-RU" sz="1750" b="1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Сосногорск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находится в Республике </a:t>
            </a:r>
            <a:r>
              <a:rPr lang="ru-RU" sz="1750" u="sng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4"/>
              </a:rPr>
              <a:t>Коми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и является центром муниципального района Сосногорск. Лежит он на расстоянии 345 километров от </a:t>
            </a:r>
            <a:r>
              <a:rPr lang="ru-RU" sz="1750" dirty="0" err="1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Сыктыквара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и в 15 километрах от </a:t>
            </a:r>
            <a:r>
              <a:rPr lang="ru-RU" sz="1750" u="sng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Ухты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Начало заселения здешних мест началось 7 тысяч лет назад древними племенами. В средневековье в окрестностях современного городского поселения находилось небольшое городище. Основание города относится к периоду индустриализации страны в 30-40 годы прошлого столетия. В 1939 году началось строительство железнодорожной станции Ижма в связи с принятием плана прокладки Северо-Печорской магистрали.</a:t>
            </a:r>
          </a:p>
          <a:p>
            <a:pPr algn="just"/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1942 году станция была преобразована в центр одного из пяти отделений железнодорожной линии Республики </a:t>
            </a:r>
            <a:r>
              <a:rPr lang="ru-RU" sz="1750" u="sng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4"/>
              </a:rPr>
              <a:t>Коми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Осенью в середине 40-х годов прошлого столетия недалеко от Ижмы начали возводить новый посёлок Сосновка, который стал центром Северной газовой переработки.</a:t>
            </a:r>
          </a:p>
          <a:p>
            <a:pPr algn="just"/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середине зимы 1955 года был издан Указ о соединении двух рабочих посёлков в единый населённый пункт с названием Ижма. В 1957 году новое городское образование было переименован в Сосногорск. Современный город является центром энергетики и </a:t>
            </a:r>
            <a:r>
              <a:rPr lang="ru-RU" sz="1750" dirty="0" err="1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газопереработки</a:t>
            </a:r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Кроме газоперерабатывающего завода и теплоэлектростанции здесь работают предприятия лесозаготовки и деревообработки, швейная фабрика.</a:t>
            </a:r>
          </a:p>
          <a:p>
            <a:pPr algn="just"/>
            <a:r>
              <a:rPr lang="ru-RU" sz="1750" dirty="0">
                <a:solidFill>
                  <a:srgbClr val="53247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Дальнейшее развитие железнодорожной отрасли в городе напрямую связано с добычей бокситов и нефти на территории Крайнего Севера. Здешние земли богаты месторождениями полезных ископаемых: газом, нефтью, горючими сланцами, глиной, торфом, гипсом, известняком. Недалеко расположены источники минеральных вод.</a:t>
            </a:r>
          </a:p>
          <a:p>
            <a:endParaRPr lang="ru-RU" sz="1600" dirty="0">
              <a:solidFill>
                <a:srgbClr val="53247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26733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" dur="500" tmFilter="0,0; .5, 1; 1, 1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600"/>
                            </p:stCondLst>
                            <p:childTnLst>
                              <p:par>
                                <p:cTn id="13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3600"/>
                            </p:stCondLst>
                            <p:childTnLst>
                              <p:par>
                                <p:cTn id="20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5600"/>
                            </p:stCondLst>
                            <p:childTnLst>
                              <p:par>
                                <p:cTn id="27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7600"/>
                            </p:stCondLst>
                            <p:childTnLst>
                              <p:par>
                                <p:cTn id="34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9600"/>
                            </p:stCondLst>
                            <p:childTnLst>
                              <p:par>
                                <p:cTn id="41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2727"/>
          <a:stretch/>
        </p:blipFill>
        <p:spPr bwMode="auto">
          <a:xfrm>
            <a:off x="0" y="-36004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476672"/>
            <a:ext cx="3008313" cy="635670"/>
          </a:xfrm>
        </p:spPr>
        <p:txBody>
          <a:bodyPr>
            <a:prstTxWarp prst="textArchUp">
              <a:avLst/>
            </a:prstTxWarp>
            <a:norm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ru-RU" sz="2800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Флаг Сосногорска</a:t>
            </a:r>
            <a:endParaRPr lang="ru-RU" sz="2800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491880" y="188640"/>
            <a:ext cx="5544616" cy="6633356"/>
          </a:xfrm>
        </p:spPr>
        <p:txBody>
          <a:bodyPr>
            <a:normAutofit fontScale="25000" lnSpcReduction="20000"/>
          </a:bodyPr>
          <a:lstStyle/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Центральной фигурой флага города Сосногорска (до 1957 года — город Ижма) является токующий глухарь, сидящий на сосновой ветви. Глухарь в центре флага показывает, что город Сосногорск является географическим центром Республики Коми; глухарь — это самая крупная, сильная и жизнестойкая птица </a:t>
            </a:r>
            <a:r>
              <a:rPr lang="ru-RU" sz="6000" dirty="0" err="1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коми</a:t>
            </a: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лесов и сосновая ветвь аллегорически показывают особенности природы и преимущественное положение в хвойных лесах сосны, делая, тем самым флаг «полугласным».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Жёлтый цвет (золото) символизирует богатство, справедливость, уважение, великодушие.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Вилообразный крест аллегорически показывает слияния двух рек — Ижмы и Ухты, на котором расположен город Сосногорск.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Белый цвет (серебро) — символ совершенства, благородства, чистоты, веры, мира.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Синяя часть флага аллегорически показывает газоперерабатывающее производство.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Синий цвет (лазурь) символизирует природный газ, добываемый в окрестностях города, а также красоту природы, безупречности, возвышенных устремлений, добродетели.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Красный цвет — символ солнца и тепла, красоты, радости и праздника.</a:t>
            </a:r>
          </a:p>
          <a:p>
            <a:pPr algn="just"/>
            <a:endParaRPr lang="ru-RU" sz="600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600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Зелёный цвет дополняет символику природы города, а также этот цвет символизирует жизнь, процветание, стабильность</a:t>
            </a:r>
            <a:r>
              <a:rPr lang="ru-RU" dirty="0">
                <a:solidFill>
                  <a:srgbClr val="A20000"/>
                </a:solidFill>
              </a:rPr>
              <a:t>.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2420888"/>
            <a:ext cx="2934735" cy="1944216"/>
          </a:xfrm>
          <a:prstGeom prst="rect">
            <a:avLst/>
          </a:prstGeom>
          <a:noFill/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160606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8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9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9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3000"/>
                            </p:stCondLst>
                            <p:childTnLst>
                              <p:par>
                                <p:cTn id="31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900" decel="100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4000"/>
                            </p:stCondLst>
                            <p:childTnLst>
                              <p:par>
                                <p:cTn id="38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900" decel="100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5000"/>
                            </p:stCondLst>
                            <p:childTnLst>
                              <p:par>
                                <p:cTn id="45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900" decel="100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6000"/>
                            </p:stCondLst>
                            <p:childTnLst>
                              <p:par>
                                <p:cTn id="52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100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900" decel="100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7000"/>
                            </p:stCondLst>
                            <p:childTnLst>
                              <p:par>
                                <p:cTn id="59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10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900" decel="100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5" fill="hold">
                            <p:stCondLst>
                              <p:cond delay="8000"/>
                            </p:stCondLst>
                            <p:childTnLst>
                              <p:par>
                                <p:cTn id="66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1000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900" decel="100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8257" y="548680"/>
            <a:ext cx="3008313" cy="635670"/>
          </a:xfrm>
        </p:spPr>
        <p:txBody>
          <a:bodyPr>
            <a:prstTxWarp prst="textArchUp">
              <a:avLst/>
            </a:prstTxWarp>
            <a:norm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ru-RU" sz="2800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Герб Сосногорска</a:t>
            </a:r>
            <a:endParaRPr lang="ru-RU" sz="2800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347864" y="116632"/>
            <a:ext cx="5688632" cy="5853113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Центральной фигурой герба города Сосногорска (до 1957 года – город Ижма) является токующий глухарь, сидящий на сосновой ветви. Глухарь в центре герба показывает, что город Сосногорск является географическим центром Республики Коми; глухарь – это самая крупная, сильная и жизнестойкая птица </a:t>
            </a:r>
            <a:r>
              <a:rPr lang="ru-RU" sz="1550" dirty="0" err="1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коми</a:t>
            </a: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лесов и сосновая ветвь аллегорически показывают особенности природы и преимущественное положение в хвойных лесах сосны, делая, тем самым герб «полугласным».</a:t>
            </a:r>
          </a:p>
          <a:p>
            <a:pPr algn="just"/>
            <a:endParaRPr lang="ru-RU" sz="155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Золото символизирует богатство, справедливость, уважение, великодушие. Волнистый вилообразный крест аллегорически показывает слияния двух рек – Ижмы и Ухты, на котором расположен город Сосногорск. Серебро – символ совершенства, благородства, чистоты, веры, мира.</a:t>
            </a:r>
          </a:p>
          <a:p>
            <a:pPr algn="just"/>
            <a:endParaRPr lang="ru-RU" sz="1550" dirty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Синяя часть герба аллегорически показывает газоперерабатывающее производство. Лазурь символизирует природный газ, добываемый в окрестностях города, а также красоту природы, безупречности, возвышенных устремлений, добродетели.</a:t>
            </a:r>
          </a:p>
          <a:p>
            <a:pPr marL="0" indent="0" algn="just">
              <a:buNone/>
            </a:pPr>
            <a:endParaRPr lang="ru-RU" sz="1550" dirty="0" smtClean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1550" dirty="0" smtClean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Красный </a:t>
            </a: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цвет — символ солнца и тепла, красоты, радости и праздника</a:t>
            </a:r>
            <a:r>
              <a:rPr lang="ru-RU" sz="1550" dirty="0" smtClean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0" indent="0" algn="just">
              <a:buNone/>
            </a:pPr>
            <a:endParaRPr lang="ru-RU" sz="1550" dirty="0" smtClean="0">
              <a:solidFill>
                <a:srgbClr val="A2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sz="1550" dirty="0" smtClean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Зелёный </a:t>
            </a:r>
            <a:r>
              <a:rPr lang="ru-RU" sz="1550" dirty="0">
                <a:solidFill>
                  <a:srgbClr val="A2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цвет дополняет символику природы города, а также этот цвет символизирует жизнь, процветание, стабильность.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2276871"/>
            <a:ext cx="2265725" cy="2876649"/>
          </a:xfrm>
          <a:prstGeom prst="rect">
            <a:avLst/>
          </a:prstGeom>
          <a:noFill/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489915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9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500"/>
                            </p:stCondLst>
                            <p:childTnLst>
                              <p:par>
                                <p:cTn id="21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9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2500"/>
                            </p:stCondLst>
                            <p:childTnLst>
                              <p:par>
                                <p:cTn id="28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900" decel="100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3500"/>
                            </p:stCondLst>
                            <p:childTnLst>
                              <p:par>
                                <p:cTn id="35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900" decel="100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4500"/>
                            </p:stCondLst>
                            <p:childTnLst>
                              <p:par>
                                <p:cTn id="42" presetID="3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900" decel="100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052755" y="116632"/>
            <a:ext cx="5091245" cy="6480720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ru-RU" sz="1600" b="1" dirty="0">
                <a:solidFill>
                  <a:srgbClr val="7030A0"/>
                </a:solidFill>
              </a:rPr>
              <a:t>Уходят составы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accent2">
                    <a:lumMod val="50000"/>
                  </a:schemeClr>
                </a:solidFill>
              </a:rPr>
              <a:t>Станислав </a:t>
            </a:r>
            <a:r>
              <a:rPr lang="ru-RU" sz="1400" b="1" dirty="0" err="1">
                <a:solidFill>
                  <a:schemeClr val="accent2">
                    <a:lumMod val="50000"/>
                  </a:schemeClr>
                </a:solidFill>
              </a:rPr>
              <a:t>Пахтушкин</a:t>
            </a:r>
            <a:endParaRPr lang="ru-RU" sz="1400" b="1" dirty="0">
              <a:solidFill>
                <a:schemeClr val="accent2">
                  <a:lumMod val="50000"/>
                </a:schemeClr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chemeClr val="accent2">
                    <a:lumMod val="50000"/>
                  </a:schemeClr>
                </a:solidFill>
              </a:rPr>
              <a:t> (песня посвящена </a:t>
            </a:r>
            <a:r>
              <a:rPr lang="ru-RU" sz="1400" b="1" dirty="0" err="1">
                <a:solidFill>
                  <a:schemeClr val="accent2">
                    <a:lumMod val="50000"/>
                  </a:schemeClr>
                </a:solidFill>
              </a:rPr>
              <a:t>Сосногорским</a:t>
            </a:r>
            <a:r>
              <a:rPr lang="ru-RU" sz="1400" b="1" dirty="0">
                <a:solidFill>
                  <a:schemeClr val="accent2">
                    <a:lumMod val="50000"/>
                  </a:schemeClr>
                </a:solidFill>
              </a:rPr>
              <a:t> железнодорожникам</a:t>
            </a:r>
            <a:r>
              <a:rPr lang="ru-RU" sz="1400" b="1" dirty="0" smtClean="0">
                <a:solidFill>
                  <a:schemeClr val="accent2">
                    <a:lumMod val="50000"/>
                  </a:schemeClr>
                </a:solidFill>
              </a:rPr>
              <a:t>)</a:t>
            </a:r>
            <a:endParaRPr lang="ru-RU" sz="1400" b="1" dirty="0">
              <a:solidFill>
                <a:schemeClr val="accent2">
                  <a:lumMod val="50000"/>
                </a:schemeClr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Над речкою Ижмой гудят тепловозы,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Проносятся мимо вагоны с углём.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Их шум не смолкает ни в дождь, ни в морозы,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Уходят составы и ночью и днём</a:t>
            </a:r>
            <a:r>
              <a:rPr lang="ru-RU" sz="1400" b="1" dirty="0" smtClean="0">
                <a:solidFill>
                  <a:srgbClr val="532476"/>
                </a:solidFill>
              </a:rPr>
              <a:t>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Припев: Составы, составы, склоняются травы,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        А рядом с дорогой поют провода.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        Вагон за вагоном, глухим перегоном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        На юг и на север идут поезда</a:t>
            </a:r>
            <a:r>
              <a:rPr lang="ru-RU" sz="1400" b="1" dirty="0" smtClean="0">
                <a:solidFill>
                  <a:srgbClr val="532476"/>
                </a:solidFill>
              </a:rPr>
              <a:t>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Идет древесина на мирные стройки,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Гружёные нефтью составы идут,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В космический век и большой перестройки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И скорость и вес постоянно растут</a:t>
            </a:r>
            <a:r>
              <a:rPr lang="ru-RU" sz="1400" b="1" dirty="0" smtClean="0">
                <a:solidFill>
                  <a:srgbClr val="532476"/>
                </a:solidFill>
              </a:rPr>
              <a:t>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         Припев</a:t>
            </a:r>
            <a:r>
              <a:rPr lang="ru-RU" sz="1400" b="1" dirty="0" smtClean="0">
                <a:solidFill>
                  <a:srgbClr val="532476"/>
                </a:solidFill>
              </a:rPr>
              <a:t>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Со станции грузов уходит немало,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В лучах светофоров блестит колея.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В потоке большом уходящих составов,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Есть доля труда и твоя и моя</a:t>
            </a:r>
            <a:r>
              <a:rPr lang="ru-RU" sz="1400" b="1" dirty="0" smtClean="0">
                <a:solidFill>
                  <a:srgbClr val="532476"/>
                </a:solidFill>
              </a:rPr>
              <a:t>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        </a:t>
            </a:r>
            <a:r>
              <a:rPr lang="ru-RU" sz="1400" b="1" dirty="0" smtClean="0">
                <a:solidFill>
                  <a:srgbClr val="532476"/>
                </a:solidFill>
              </a:rPr>
              <a:t>Припев.</a:t>
            </a:r>
            <a:endParaRPr lang="ru-RU" sz="1400" b="1" dirty="0">
              <a:solidFill>
                <a:srgbClr val="532476"/>
              </a:solidFill>
            </a:endParaRP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Всё ближе и ближе нам светлые дали,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Всё яростней песня вагонных колёс.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На Северной нашей стальной магистрали,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rgbClr val="532476"/>
                </a:solidFill>
              </a:rPr>
              <a:t>Достойную вахту несёт Сосногорск.</a:t>
            </a: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53" b="18390"/>
          <a:stretch/>
        </p:blipFill>
        <p:spPr bwMode="auto">
          <a:xfrm>
            <a:off x="179512" y="500993"/>
            <a:ext cx="3557644" cy="2350350"/>
          </a:xfrm>
          <a:prstGeom prst="hexagon">
            <a:avLst/>
          </a:prstGeom>
          <a:noFill/>
          <a:ln w="9525">
            <a:solidFill>
              <a:schemeClr val="tx2">
                <a:lumMod val="50000"/>
              </a:schemeClr>
            </a:solidFill>
            <a:miter lim="800000"/>
            <a:headEnd/>
            <a:tailEnd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1144"/>
          <a:stretch/>
        </p:blipFill>
        <p:spPr bwMode="auto">
          <a:xfrm>
            <a:off x="212755" y="3645024"/>
            <a:ext cx="3840000" cy="2271034"/>
          </a:xfrm>
          <a:prstGeom prst="hexagon">
            <a:avLst/>
          </a:prstGeom>
          <a:noFill/>
          <a:ln w="9525">
            <a:solidFill>
              <a:srgbClr val="A20000"/>
            </a:solidFill>
            <a:miter lim="800000"/>
            <a:headEnd/>
            <a:tailEnd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446819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000"/>
                            </p:stCondLst>
                            <p:childTnLst>
                              <p:par>
                                <p:cTn id="19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000"/>
                            </p:stCondLst>
                            <p:childTnLst>
                              <p:par>
                                <p:cTn id="25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4000"/>
                            </p:stCondLst>
                            <p:childTnLst>
                              <p:par>
                                <p:cTn id="31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" dur="10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1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7" dur="1000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3" dur="100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4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6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9" dur="100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2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5" dur="10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6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8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1" dur="1000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4" dur="1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5" dur="1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6" dur="1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7" dur="1000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0" dur="10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10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2" dur="10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3" dur="1000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4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6" dur="10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7" dur="10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8" dur="10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9" dur="1000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2" dur="10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10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4" dur="10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5" dur="1000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6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8" dur="10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9" dur="10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0" dur="10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1" dur="1000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4" dur="10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5" dur="10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6" dur="10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7" dur="1000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0" dur="10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1" dur="10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2" dur="10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3" dur="1000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4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6" dur="10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7" dur="10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8" dur="10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9" dur="1000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2" dur="10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3" dur="10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4" dur="10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5" dur="1000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6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8" dur="10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9" dur="10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0" dur="10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1" dur="1000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4" dur="10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5" dur="10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6" dur="10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7" dur="1000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7504" y="65931"/>
            <a:ext cx="3384376" cy="640871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С днём рождения, город родной!</a:t>
            </a:r>
          </a:p>
          <a:p>
            <a:pPr marL="0" indent="0">
              <a:buNone/>
            </a:pPr>
            <a:r>
              <a:rPr lang="ru-RU" sz="1100" b="1" dirty="0">
                <a:solidFill>
                  <a:schemeClr val="bg2">
                    <a:lumMod val="25000"/>
                  </a:schemeClr>
                </a:solidFill>
              </a:rPr>
              <a:t>Станислав </a:t>
            </a:r>
            <a:r>
              <a:rPr lang="ru-RU" sz="1100" b="1" dirty="0" err="1">
                <a:solidFill>
                  <a:schemeClr val="bg2">
                    <a:lumMod val="25000"/>
                  </a:schemeClr>
                </a:solidFill>
              </a:rPr>
              <a:t>Пахтушкин</a:t>
            </a:r>
            <a:endParaRPr lang="ru-RU" sz="1100" b="1" dirty="0">
              <a:solidFill>
                <a:schemeClr val="bg2">
                  <a:lumMod val="25000"/>
                </a:schemeClr>
              </a:solidFill>
            </a:endParaRP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Льются песни, как звонкий ручей,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Тишину здешних мест нарушая,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Город наш собирает друзей,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День рождения свой отмечая.</a:t>
            </a:r>
          </a:p>
          <a:p>
            <a:pPr marL="0" indent="0">
              <a:buNone/>
            </a:pPr>
            <a:endParaRPr lang="ru-RU" sz="1100" b="1" dirty="0">
              <a:solidFill>
                <a:srgbClr val="A20000"/>
              </a:solidFill>
            </a:endParaRP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Припев: С днём рождения, город родной,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     </a:t>
            </a:r>
            <a:r>
              <a:rPr lang="ru-RU" sz="1100" b="1" dirty="0" smtClean="0">
                <a:solidFill>
                  <a:srgbClr val="A20000"/>
                </a:solidFill>
              </a:rPr>
              <a:t>         С </a:t>
            </a:r>
            <a:r>
              <a:rPr lang="ru-RU" sz="1100" b="1" dirty="0">
                <a:solidFill>
                  <a:srgbClr val="A20000"/>
                </a:solidFill>
              </a:rPr>
              <a:t>юных лет мы сроднились с тобой,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     </a:t>
            </a:r>
            <a:r>
              <a:rPr lang="ru-RU" sz="1100" b="1" dirty="0" smtClean="0">
                <a:solidFill>
                  <a:srgbClr val="A20000"/>
                </a:solidFill>
              </a:rPr>
              <a:t>         Вместе </a:t>
            </a:r>
            <a:r>
              <a:rPr lang="ru-RU" sz="1100" b="1" dirty="0">
                <a:solidFill>
                  <a:srgbClr val="A20000"/>
                </a:solidFill>
              </a:rPr>
              <a:t>с нами мужал ты и рос,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     </a:t>
            </a:r>
            <a:r>
              <a:rPr lang="ru-RU" sz="1100" b="1" dirty="0" smtClean="0">
                <a:solidFill>
                  <a:srgbClr val="A20000"/>
                </a:solidFill>
              </a:rPr>
              <a:t>         Город </a:t>
            </a:r>
            <a:r>
              <a:rPr lang="ru-RU" sz="1100" b="1" dirty="0">
                <a:solidFill>
                  <a:srgbClr val="A20000"/>
                </a:solidFill>
              </a:rPr>
              <a:t>нашей любви - Сосногорск!</a:t>
            </a:r>
          </a:p>
          <a:p>
            <a:pPr marL="0" indent="0">
              <a:buNone/>
            </a:pPr>
            <a:endParaRPr lang="ru-RU" sz="1100" b="1" dirty="0">
              <a:solidFill>
                <a:srgbClr val="A20000"/>
              </a:solidFill>
            </a:endParaRP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В этой снежной лесной стороне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Мы живём и печали не знаем.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Белый город на Коми земле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Малой родиной мы называем.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Припев.</a:t>
            </a:r>
          </a:p>
          <a:p>
            <a:pPr marL="0" indent="0">
              <a:buNone/>
            </a:pPr>
            <a:endParaRPr lang="ru-RU" sz="1100" b="1" dirty="0">
              <a:solidFill>
                <a:srgbClr val="A20000"/>
              </a:solidFill>
            </a:endParaRP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Вместе с ним мы встречаем зарю,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И о будущем вместе мечтаем.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Вместе с ним в этом милом краю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Юбилеи свои отмечаем.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 Припев.</a:t>
            </a:r>
          </a:p>
          <a:p>
            <a:pPr marL="0" indent="0">
              <a:buNone/>
            </a:pPr>
            <a:endParaRPr lang="ru-RU" sz="1100" b="1" dirty="0">
              <a:solidFill>
                <a:srgbClr val="A20000"/>
              </a:solidFill>
            </a:endParaRP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Улетели на юг журавли,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Без тепла им не выжить, похоже...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Мы от этой суровой земли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Никогда оторваться не сможем.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  Припев: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</a:t>
            </a:r>
            <a:r>
              <a:rPr lang="ru-RU" sz="1100" b="1" dirty="0" smtClean="0">
                <a:solidFill>
                  <a:srgbClr val="A20000"/>
                </a:solidFill>
              </a:rPr>
              <a:t>С </a:t>
            </a:r>
            <a:r>
              <a:rPr lang="ru-RU" sz="1100" b="1" dirty="0">
                <a:solidFill>
                  <a:srgbClr val="A20000"/>
                </a:solidFill>
              </a:rPr>
              <a:t>днём рождения, город родной,</a:t>
            </a:r>
          </a:p>
          <a:p>
            <a:pPr marL="0" indent="0">
              <a:buNone/>
            </a:pPr>
            <a:r>
              <a:rPr lang="ru-RU" sz="1100" b="1" dirty="0" smtClean="0">
                <a:solidFill>
                  <a:srgbClr val="A20000"/>
                </a:solidFill>
              </a:rPr>
              <a:t> </a:t>
            </a:r>
            <a:r>
              <a:rPr lang="ru-RU" sz="1100" b="1" dirty="0">
                <a:solidFill>
                  <a:srgbClr val="A20000"/>
                </a:solidFill>
              </a:rPr>
              <a:t>С юных лет мы сроднились с тобой,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</a:t>
            </a:r>
            <a:r>
              <a:rPr lang="ru-RU" sz="1100" b="1" dirty="0" smtClean="0">
                <a:solidFill>
                  <a:srgbClr val="A20000"/>
                </a:solidFill>
              </a:rPr>
              <a:t>Вместе </a:t>
            </a:r>
            <a:r>
              <a:rPr lang="ru-RU" sz="1100" b="1" dirty="0">
                <a:solidFill>
                  <a:srgbClr val="A20000"/>
                </a:solidFill>
              </a:rPr>
              <a:t>с нами мужал ты и рос,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A20000"/>
                </a:solidFill>
              </a:rPr>
              <a:t> </a:t>
            </a:r>
            <a:r>
              <a:rPr lang="ru-RU" sz="1100" b="1" dirty="0" smtClean="0">
                <a:solidFill>
                  <a:srgbClr val="A20000"/>
                </a:solidFill>
              </a:rPr>
              <a:t>Город </a:t>
            </a:r>
            <a:r>
              <a:rPr lang="ru-RU" sz="1100" b="1" dirty="0">
                <a:solidFill>
                  <a:srgbClr val="A20000"/>
                </a:solidFill>
              </a:rPr>
              <a:t>нашей любви-Сосногорск!</a:t>
            </a:r>
          </a:p>
          <a:p>
            <a:pPr marL="0" indent="0">
              <a:buNone/>
            </a:pPr>
            <a:endParaRPr lang="ru-RU" sz="1100" dirty="0"/>
          </a:p>
        </p:txBody>
      </p:sp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97755" y="188640"/>
            <a:ext cx="3650922" cy="2736304"/>
          </a:xfrm>
          <a:prstGeom prst="cloud">
            <a:avLst/>
          </a:prstGeom>
          <a:noFill/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26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0761" y="4149080"/>
            <a:ext cx="3810000" cy="2541587"/>
          </a:xfrm>
          <a:prstGeom prst="cloud">
            <a:avLst/>
          </a:prstGeom>
          <a:noFill/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271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6096" y="2405062"/>
            <a:ext cx="3343275" cy="2047875"/>
          </a:xfrm>
          <a:prstGeom prst="cloud">
            <a:avLst/>
          </a:prstGeom>
          <a:noFill/>
          <a:ln>
            <a:noFill/>
          </a:ln>
          <a:effectLst/>
          <a:scene3d>
            <a:camera prst="orthographicFront">
              <a:rot lat="0" lon="0" rev="0"/>
            </a:camera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327292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2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1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1000" fill="hold"/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1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1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1" dur="10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1" dur="10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1" dur="10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1" dur="10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1" dur="10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1" dur="10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1" dur="10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1" dur="10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1" dur="1000" fill="hold"/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1" dur="10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1" dur="1000" fill="hold"/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1" dur="1000" fill="hold"/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1" dur="1000" fill="hold"/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1" dur="1000" fill="hold"/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1" dur="1000" fill="hold"/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1" dur="1000" fill="hold"/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1" dur="1000" fill="hold"/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1" dur="1000" fill="hold"/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2" end="3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1" dur="1000" fill="hold"/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788024" y="116632"/>
            <a:ext cx="4176464" cy="6502953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ru-RU" sz="1600" b="1" dirty="0">
                <a:solidFill>
                  <a:schemeClr val="tx2">
                    <a:lumMod val="75000"/>
                  </a:schemeClr>
                </a:solidFill>
              </a:rPr>
              <a:t>Наш Сосногорск</a:t>
            </a:r>
          </a:p>
          <a:p>
            <a:pPr marL="0" indent="0" algn="ctr">
              <a:buNone/>
            </a:pPr>
            <a:r>
              <a:rPr lang="ru-RU" sz="1400" b="1" i="1" dirty="0">
                <a:solidFill>
                  <a:srgbClr val="002060"/>
                </a:solidFill>
              </a:rPr>
              <a:t>Станислав </a:t>
            </a:r>
            <a:r>
              <a:rPr lang="ru-RU" sz="1400" b="1" i="1" dirty="0" err="1">
                <a:solidFill>
                  <a:srgbClr val="002060"/>
                </a:solidFill>
              </a:rPr>
              <a:t>Пахтушкин</a:t>
            </a:r>
            <a:endParaRPr lang="ru-RU" sz="1400" b="1" i="1" dirty="0">
              <a:solidFill>
                <a:srgbClr val="002060"/>
              </a:solidFill>
            </a:endParaRPr>
          </a:p>
          <a:p>
            <a:pPr marL="0" indent="0" algn="ctr">
              <a:buNone/>
            </a:pPr>
            <a:r>
              <a:rPr lang="ru-RU" sz="1400" b="1" i="1" dirty="0">
                <a:solidFill>
                  <a:srgbClr val="002060"/>
                </a:solidFill>
              </a:rPr>
              <a:t>(посвящается 55-летию города)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В России много разных городов,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Известных на весь мир и неизвестных.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Но только одному свою любовь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Мы отдаём, о нём слагаем песни.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Припев: Краснее нет нигде таких рябин,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        Белее снега и черёмух краше.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        В огромном мире он такой один,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        Наш Сосногорск - земля родная наша.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Растёт красавец-город средь тайги,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Трудом своим России славу множит.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Хоть всю планету нашу обойди,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Нет города милее и дороже.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       Припев.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Когда мы разлучаемся порой,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Погреться к морю летом уезжаем,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Под жарким солнцем в толчее людской,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Мы по нему на третий день скучаем.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       Припев.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Гордится своим городом народ,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Он наша пристань и в дожди и в холод.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Пускай летят года за годом год,</a:t>
            </a:r>
          </a:p>
          <a:p>
            <a:pPr marL="0" indent="0" algn="ctr">
              <a:buNone/>
            </a:pPr>
            <a:r>
              <a:rPr lang="ru-RU" sz="1400" b="1" dirty="0">
                <a:solidFill>
                  <a:schemeClr val="tx2">
                    <a:lumMod val="75000"/>
                  </a:schemeClr>
                </a:solidFill>
              </a:rPr>
              <a:t>Любимый город вечно будет молод</a:t>
            </a:r>
            <a:r>
              <a:rPr lang="ru-RU" sz="1400" b="1" dirty="0" smtClean="0">
                <a:solidFill>
                  <a:schemeClr val="tx2">
                    <a:lumMod val="75000"/>
                  </a:schemeClr>
                </a:solidFill>
              </a:rPr>
              <a:t>.</a:t>
            </a:r>
            <a:endParaRPr lang="ru-RU" sz="1400" b="1" dirty="0">
              <a:solidFill>
                <a:schemeClr val="tx2">
                  <a:lumMod val="75000"/>
                </a:schemeClr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13" y="2996952"/>
            <a:ext cx="3512042" cy="2340000"/>
          </a:xfrm>
          <a:prstGeom prst="rect">
            <a:avLst/>
          </a:prstGeom>
          <a:noFill/>
          <a:ln>
            <a:noFill/>
          </a:ln>
          <a:effectLst/>
          <a:scene3d>
            <a:camera prst="perspectiveHeroicExtremeRightFacing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5005" y="188640"/>
            <a:ext cx="3628272" cy="2340000"/>
          </a:xfrm>
          <a:prstGeom prst="rect">
            <a:avLst/>
          </a:prstGeom>
          <a:noFill/>
          <a:ln>
            <a:noFill/>
          </a:ln>
          <a:effectLst/>
          <a:scene3d>
            <a:camera prst="perspectiveHeroicExtremeRightFacing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0531" y="4357359"/>
            <a:ext cx="3678395" cy="2340000"/>
          </a:xfrm>
          <a:prstGeom prst="rect">
            <a:avLst/>
          </a:prstGeom>
          <a:noFill/>
          <a:ln>
            <a:noFill/>
          </a:ln>
          <a:effectLst/>
          <a:scene3d>
            <a:camera prst="perspective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3609" y="1079144"/>
            <a:ext cx="3115317" cy="2340000"/>
          </a:xfrm>
          <a:prstGeom prst="rect">
            <a:avLst/>
          </a:prstGeom>
          <a:noFill/>
          <a:ln>
            <a:noFill/>
          </a:ln>
          <a:effectLst/>
          <a:scene3d>
            <a:camera prst="perspective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7298662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" dur="250" tmFilter="0,0; .5, 1; 1, 1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550"/>
                            </p:stCondLst>
                            <p:childTnLst>
                              <p:par>
                                <p:cTn id="13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250" tmFilter="0,0; .5, 1; 1, 1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225"/>
                            </p:stCondLst>
                            <p:childTnLst>
                              <p:par>
                                <p:cTn id="21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250" tmFilter="0,0; .5, 1; 1, 1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125"/>
                            </p:stCondLst>
                            <p:childTnLst>
                              <p:par>
                                <p:cTn id="29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625"/>
                            </p:stCondLst>
                            <p:childTnLst>
                              <p:par>
                                <p:cTn id="36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3125"/>
                            </p:stCondLst>
                            <p:childTnLst>
                              <p:par>
                                <p:cTn id="43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3625"/>
                            </p:stCondLst>
                            <p:childTnLst>
                              <p:par>
                                <p:cTn id="50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>
                            <p:stCondLst>
                              <p:cond delay="4125"/>
                            </p:stCondLst>
                            <p:childTnLst>
                              <p:par>
                                <p:cTn id="57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>
                            <p:stCondLst>
                              <p:cond delay="4625"/>
                            </p:stCondLst>
                            <p:childTnLst>
                              <p:par>
                                <p:cTn id="64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6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>
                            <p:stCondLst>
                              <p:cond delay="5125"/>
                            </p:stCondLst>
                            <p:childTnLst>
                              <p:par>
                                <p:cTn id="71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7" fill="hold">
                            <p:stCondLst>
                              <p:cond delay="5625"/>
                            </p:stCondLst>
                            <p:childTnLst>
                              <p:par>
                                <p:cTn id="78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4" fill="hold">
                            <p:stCondLst>
                              <p:cond delay="6125"/>
                            </p:stCondLst>
                            <p:childTnLst>
                              <p:par>
                                <p:cTn id="85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7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1" fill="hold">
                            <p:stCondLst>
                              <p:cond delay="6625"/>
                            </p:stCondLst>
                            <p:childTnLst>
                              <p:par>
                                <p:cTn id="92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4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5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6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7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8" fill="hold">
                            <p:stCondLst>
                              <p:cond delay="7125"/>
                            </p:stCondLst>
                            <p:childTnLst>
                              <p:par>
                                <p:cTn id="99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1" dur="5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2" dur="5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" dur="5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" dur="5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5" fill="hold">
                            <p:stCondLst>
                              <p:cond delay="7625"/>
                            </p:stCondLst>
                            <p:childTnLst>
                              <p:par>
                                <p:cTn id="106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8" dur="5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9" dur="5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0" dur="5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500" fill="hold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2" fill="hold">
                            <p:stCondLst>
                              <p:cond delay="8125"/>
                            </p:stCondLst>
                            <p:childTnLst>
                              <p:par>
                                <p:cTn id="113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5" dur="5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6" dur="5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7" dur="5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8" dur="50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9" fill="hold">
                            <p:stCondLst>
                              <p:cond delay="8625"/>
                            </p:stCondLst>
                            <p:childTnLst>
                              <p:par>
                                <p:cTn id="120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2" dur="5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5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4" dur="5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5" dur="50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6" fill="hold">
                            <p:stCondLst>
                              <p:cond delay="9125"/>
                            </p:stCondLst>
                            <p:childTnLst>
                              <p:par>
                                <p:cTn id="127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9" dur="5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0" dur="5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1" dur="5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2" dur="50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3" fill="hold">
                            <p:stCondLst>
                              <p:cond delay="9625"/>
                            </p:stCondLst>
                            <p:childTnLst>
                              <p:par>
                                <p:cTn id="134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6" dur="5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7" dur="5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5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50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0" fill="hold">
                            <p:stCondLst>
                              <p:cond delay="10125"/>
                            </p:stCondLst>
                            <p:childTnLst>
                              <p:par>
                                <p:cTn id="141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3" dur="5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4" dur="5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5" dur="5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6" dur="500" fill="hold"/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7" fill="hold">
                            <p:stCondLst>
                              <p:cond delay="10625"/>
                            </p:stCondLst>
                            <p:childTnLst>
                              <p:par>
                                <p:cTn id="148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0" dur="5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1" dur="5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2" dur="5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3" dur="50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4" fill="hold">
                            <p:stCondLst>
                              <p:cond delay="11125"/>
                            </p:stCondLst>
                            <p:childTnLst>
                              <p:par>
                                <p:cTn id="155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7" dur="5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8" dur="5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9" dur="5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0" dur="500" fill="hold"/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1" fill="hold">
                            <p:stCondLst>
                              <p:cond delay="11625"/>
                            </p:stCondLst>
                            <p:childTnLst>
                              <p:par>
                                <p:cTn id="162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4" dur="5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5" dur="5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6" dur="5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7" dur="500" fill="hold"/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8" fill="hold">
                            <p:stCondLst>
                              <p:cond delay="12125"/>
                            </p:stCondLst>
                            <p:childTnLst>
                              <p:par>
                                <p:cTn id="169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1" dur="5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2" dur="5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3" dur="5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4" dur="500" fill="hold"/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5" fill="hold">
                            <p:stCondLst>
                              <p:cond delay="12625"/>
                            </p:stCondLst>
                            <p:childTnLst>
                              <p:par>
                                <p:cTn id="176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8" dur="5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9" dur="5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0" dur="5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1" dur="500" fill="hold"/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2" fill="hold">
                            <p:stCondLst>
                              <p:cond delay="13125"/>
                            </p:stCondLst>
                            <p:childTnLst>
                              <p:par>
                                <p:cTn id="183" presetID="5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85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186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187" dur="10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8" presetID="5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90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191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192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3" fill="hold">
                            <p:stCondLst>
                              <p:cond delay="14125"/>
                            </p:stCondLst>
                            <p:childTnLst>
                              <p:par>
                                <p:cTn id="194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6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7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8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9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0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2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3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4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5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6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74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843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07777" y="260648"/>
            <a:ext cx="4787121" cy="3096000"/>
          </a:xfrm>
          <a:prstGeom prst="rect">
            <a:avLst/>
          </a:prstGeom>
          <a:solidFill>
            <a:schemeClr val="accent2"/>
          </a:solidFill>
          <a:ln w="127000" cap="rnd">
            <a:solidFill>
              <a:srgbClr val="00B0F0"/>
            </a:solidFill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  <a:extLst/>
        </p:spPr>
      </p:pic>
      <p:graphicFrame>
        <p:nvGraphicFramePr>
          <p:cNvPr id="5" name="Таблица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9865603"/>
              </p:ext>
            </p:extLst>
          </p:nvPr>
        </p:nvGraphicFramePr>
        <p:xfrm>
          <a:off x="245546" y="2924944"/>
          <a:ext cx="8640959" cy="400507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4193760"/>
                <a:gridCol w="4447199"/>
              </a:tblGrid>
              <a:tr h="144016">
                <a:tc gridSpan="2">
                  <a:txBody>
                    <a:bodyPr/>
                    <a:lstStyle/>
                    <a:p>
                      <a:pPr marL="0" indent="0" algn="ctr">
                        <a:buNone/>
                      </a:pPr>
                      <a:r>
                        <a:rPr lang="ru-RU" sz="2000" b="1" i="1" dirty="0" smtClean="0">
                          <a:ln>
                            <a:solidFill>
                              <a:schemeClr val="tx1"/>
                            </a:solidFill>
                          </a:ln>
                          <a:solidFill>
                            <a:srgbClr val="FF0000"/>
                          </a:solidFill>
                          <a:effectLst>
                            <a:glow rad="228600">
                              <a:schemeClr val="accent2">
                                <a:satMod val="175000"/>
                                <a:alpha val="40000"/>
                              </a:schemeClr>
                            </a:glow>
                          </a:effectLst>
                        </a:rPr>
                        <a:t>Вечная память</a:t>
                      </a:r>
                      <a:r>
                        <a:rPr lang="ru-RU" sz="2000" b="1" i="1" baseline="0" dirty="0" smtClean="0">
                          <a:ln>
                            <a:solidFill>
                              <a:schemeClr val="tx1"/>
                            </a:solidFill>
                          </a:ln>
                          <a:solidFill>
                            <a:srgbClr val="FF0000"/>
                          </a:solidFill>
                          <a:effectLst>
                            <a:glow rad="228600">
                              <a:schemeClr val="accent2">
                                <a:satMod val="175000"/>
                                <a:alpha val="40000"/>
                              </a:schemeClr>
                            </a:glow>
                          </a:effectLst>
                        </a:rPr>
                        <a:t> </a:t>
                      </a:r>
                      <a:r>
                        <a:rPr lang="ru-RU" sz="2000" b="1" i="1" baseline="0" dirty="0" smtClean="0">
                          <a:ln>
                            <a:solidFill>
                              <a:schemeClr val="tx1"/>
                            </a:solidFill>
                          </a:ln>
                          <a:solidFill>
                            <a:srgbClr val="680000"/>
                          </a:solidFill>
                          <a:effectLst>
                            <a:glow rad="228600">
                              <a:schemeClr val="accent2">
                                <a:satMod val="175000"/>
                                <a:alpha val="40000"/>
                              </a:schemeClr>
                            </a:glow>
                          </a:effectLst>
                        </a:rPr>
                        <a:t>     </a:t>
                      </a:r>
                    </a:p>
                    <a:p>
                      <a:pPr marL="0" indent="0" algn="ctr">
                        <a:buNone/>
                      </a:pPr>
                      <a:endParaRPr lang="ru-RU" sz="1400" dirty="0" smtClean="0"/>
                    </a:p>
                    <a:p>
                      <a:pPr marL="0" indent="0" algn="ctr">
                        <a:buNone/>
                      </a:pPr>
                      <a:r>
                        <a:rPr lang="ru-RU" sz="1400" i="1" dirty="0" smtClean="0"/>
                        <a:t>Станислав </a:t>
                      </a:r>
                      <a:r>
                        <a:rPr lang="ru-RU" sz="1400" i="1" dirty="0" err="1" smtClean="0"/>
                        <a:t>Пахтушкин</a:t>
                      </a:r>
                      <a:endParaRPr lang="ru-RU" sz="1400" i="1" dirty="0" smtClean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Среди тех дат, что время не стирает,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Важней других есть яркая одна.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Нельзя забыть тот день весенний в мае,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Когда для нас окончилась война.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Припев: Вечная память павшим солдатам,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Подвиг их ратный в песнях воспет.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 Знамя Победы хранить будем свято-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 Долга священней у нас в жизни нет.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Гремит оркестр на площади районной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И радостно и горько в этот час: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В сердцах живут погибших миллионы,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Которых нет сегодня среди нас.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Припев.</a:t>
                      </a:r>
                    </a:p>
                    <a:p>
                      <a:endParaRPr lang="ru-RU" b="1" i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Они остались там, на поле боя,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За нас геройски головы сложив,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Чтоб чистым было небо голубое,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Чтоб мирной продолжалась наша жизнь.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Припев.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Идут года, сменяя поколения,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Но вечно будет помнить стар и мал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Великое всемирное сражение,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Где наш народ Победу одержал.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Припев: Вечная память павшим солдатам,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 Подвиг их ратный в песнях воспет.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 Знамя Победы хранить будем свято-</a:t>
                      </a:r>
                    </a:p>
                    <a:p>
                      <a:pPr marL="0" marR="0" lvl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None/>
                        <a:tabLst/>
                        <a:defRPr/>
                      </a:pPr>
                      <a:r>
                        <a:rPr kumimoji="0" lang="ru-RU" sz="1200" b="1" i="1" u="none" strike="noStrike" kern="1200" cap="none" spc="0" normalizeH="0" baseline="0" noProof="0" dirty="0" smtClean="0">
                          <a:ln>
                            <a:noFill/>
                          </a:ln>
                          <a:effectLst/>
                          <a:uLnTx/>
                          <a:uFillTx/>
                        </a:rPr>
                        <a:t>                    Долга священней у нас в жизни нет.</a:t>
                      </a:r>
                    </a:p>
                    <a:p>
                      <a:pPr algn="just"/>
                      <a:endParaRPr lang="ru-RU" b="1" i="1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77701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84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84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84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781" y="53924"/>
            <a:ext cx="3055462" cy="2160000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dist="35921" dir="2700000" algn="ctr" rotWithShape="0">
              <a:schemeClr val="bg2"/>
            </a:outerShdw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46115" y="116632"/>
            <a:ext cx="2880000" cy="2025285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blurRad="57785" dist="33020" dir="3180000" algn="ctr">
              <a:srgbClr val="000000">
                <a:alpha val="30000"/>
              </a:srgbClr>
            </a:outerShdw>
            <a:softEdge rad="112500"/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9" name="Picture 5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380" y="2461858"/>
            <a:ext cx="2880000" cy="1915441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blurRad="57785" dist="33020" dir="3180000" algn="ctr">
              <a:srgbClr val="000000">
                <a:alpha val="30000"/>
              </a:srgbClr>
            </a:outerShdw>
            <a:softEdge rad="112500"/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11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380" y="4576547"/>
            <a:ext cx="3114316" cy="2160000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blurRad="57785" dist="33020" dir="3180000" algn="ctr">
              <a:srgbClr val="000000">
                <a:alpha val="30000"/>
              </a:srgbClr>
            </a:outerShdw>
            <a:softEdge rad="112500"/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12" name="Picture 7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6774" y="4653136"/>
            <a:ext cx="2877646" cy="2006822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dist="35921" dir="2700000" algn="ctr" rotWithShape="0">
              <a:schemeClr val="bg2"/>
            </a:outerShdw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10" name="Picture 6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4420" y="2339578"/>
            <a:ext cx="2880000" cy="2160000"/>
          </a:xfrm>
          <a:prstGeom prst="ellipse">
            <a:avLst/>
          </a:prstGeom>
          <a:ln w="9525">
            <a:solidFill>
              <a:srgbClr val="C0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blurRad="57785" dist="33020" dir="3180000" algn="ctr">
              <a:srgbClr val="000000">
                <a:alpha val="30000"/>
              </a:srgbClr>
            </a:outerShdw>
            <a:softEdge rad="112500"/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2123728" y="23386"/>
            <a:ext cx="5256584" cy="6480378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Гимн школе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A20000"/>
                </a:solidFill>
              </a:rPr>
              <a:t>Станислав </a:t>
            </a:r>
            <a:r>
              <a:rPr lang="ru-RU" sz="1150" b="1" i="1" dirty="0" err="1">
                <a:solidFill>
                  <a:srgbClr val="A20000"/>
                </a:solidFill>
              </a:rPr>
              <a:t>Пахтушкин</a:t>
            </a:r>
            <a:endParaRPr lang="ru-RU" sz="1150" b="1" i="1" dirty="0">
              <a:solidFill>
                <a:srgbClr val="A20000"/>
              </a:solidFill>
            </a:endParaRP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В жизни каждый из нас,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Приходя в первый класс,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Много лет в свою школу шагает.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Каждый школьный предмет,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Словно солнечный свет,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Пустоту наших душ заполняет.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Не забыть никогда 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Эти чудо-года,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И звонка соловьиные трели.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Первых учителей,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Верных школьных друзей,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Что за партою рядом сидели.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Наш учебный корабль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Мчит под парусом вдаль,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Неизвестность его не пугает.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Лет прошедших не жаль,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Каждый новый сентябрь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К выпускному нас всех приближает.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Год от года сложней,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И задачи трудней,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Мир познания всё интересней.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Дальше плыть по волнам 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Помогает всем нам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  Наша звонкая школьная песня.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Детство быстро пройдёт,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Разлетится народ,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Сдав свой первый экзамен на зрелость.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Свою школу и класс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Вспомним мы и не раз</a:t>
            </a:r>
          </a:p>
          <a:p>
            <a:pPr marL="0" indent="0" algn="ctr">
              <a:buNone/>
            </a:pPr>
            <a:r>
              <a:rPr lang="ru-RU" sz="1150" b="1" i="1" dirty="0">
                <a:solidFill>
                  <a:srgbClr val="680000"/>
                </a:solidFill>
              </a:rPr>
              <a:t>Сколько б времени не </a:t>
            </a:r>
            <a:r>
              <a:rPr lang="ru-RU" sz="1150" b="1" i="1" dirty="0" smtClean="0">
                <a:solidFill>
                  <a:srgbClr val="680000"/>
                </a:solidFill>
              </a:rPr>
              <a:t>пролетело.</a:t>
            </a:r>
            <a:endParaRPr lang="ru-RU" sz="1150" b="1" i="1" dirty="0">
              <a:solidFill>
                <a:srgbClr val="68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49077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450"/>
                            </p:stCondLst>
                            <p:childTnLst>
                              <p:par>
                                <p:cTn id="1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1125"/>
                            </p:stCondLst>
                            <p:childTnLst>
                              <p:par>
                                <p:cTn id="1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800"/>
                            </p:stCondLst>
                            <p:childTnLst>
                              <p:par>
                                <p:cTn id="2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2525"/>
                            </p:stCondLst>
                            <p:childTnLst>
                              <p:par>
                                <p:cTn id="3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3375"/>
                            </p:stCondLst>
                            <p:childTnLst>
                              <p:par>
                                <p:cTn id="4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4150"/>
                            </p:stCondLst>
                            <p:childTnLst>
                              <p:par>
                                <p:cTn id="4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4875"/>
                            </p:stCondLst>
                            <p:childTnLst>
                              <p:par>
                                <p:cTn id="5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7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5725"/>
                            </p:stCondLst>
                            <p:childTnLst>
                              <p:par>
                                <p:cTn id="6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6325"/>
                            </p:stCondLst>
                            <p:childTnLst>
                              <p:par>
                                <p:cTn id="6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6875"/>
                            </p:stCondLst>
                            <p:childTnLst>
                              <p:par>
                                <p:cTn id="7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8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7675"/>
                            </p:stCondLst>
                            <p:childTnLst>
                              <p:par>
                                <p:cTn id="8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8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8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8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8" fill="hold">
                            <p:stCondLst>
                              <p:cond delay="8275"/>
                            </p:stCondLst>
                            <p:childTnLst>
                              <p:par>
                                <p:cTn id="8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9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5" fill="hold">
                            <p:stCondLst>
                              <p:cond delay="9025"/>
                            </p:stCondLst>
                            <p:childTnLst>
                              <p:par>
                                <p:cTn id="9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0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2" fill="hold">
                            <p:stCondLst>
                              <p:cond delay="9825"/>
                            </p:stCondLst>
                            <p:childTnLst>
                              <p:par>
                                <p:cTn id="10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0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0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0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9" fill="hold">
                            <p:stCondLst>
                              <p:cond delay="10475"/>
                            </p:stCondLst>
                            <p:childTnLst>
                              <p:par>
                                <p:cTn id="11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1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1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1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1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6" fill="hold">
                            <p:stCondLst>
                              <p:cond delay="11200"/>
                            </p:stCondLst>
                            <p:childTnLst>
                              <p:par>
                                <p:cTn id="11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1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2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2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2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3" fill="hold">
                            <p:stCondLst>
                              <p:cond delay="12050"/>
                            </p:stCondLst>
                            <p:childTnLst>
                              <p:par>
                                <p:cTn id="12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2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27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2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2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0" fill="hold">
                            <p:stCondLst>
                              <p:cond delay="12750"/>
                            </p:stCondLst>
                            <p:childTnLst>
                              <p:par>
                                <p:cTn id="13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3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3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3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3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7" fill="hold">
                            <p:stCondLst>
                              <p:cond delay="13450"/>
                            </p:stCondLst>
                            <p:childTnLst>
                              <p:par>
                                <p:cTn id="13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4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4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4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4" fill="hold">
                            <p:stCondLst>
                              <p:cond delay="14400"/>
                            </p:stCondLst>
                            <p:childTnLst>
                              <p:par>
                                <p:cTn id="14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4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4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5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1" fill="hold">
                            <p:stCondLst>
                              <p:cond delay="15050"/>
                            </p:stCondLst>
                            <p:childTnLst>
                              <p:par>
                                <p:cTn id="15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5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5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5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8" fill="hold">
                            <p:stCondLst>
                              <p:cond delay="15650"/>
                            </p:stCondLst>
                            <p:childTnLst>
                              <p:par>
                                <p:cTn id="15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6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6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5" fill="hold">
                            <p:stCondLst>
                              <p:cond delay="16500"/>
                            </p:stCondLst>
                            <p:childTnLst>
                              <p:par>
                                <p:cTn id="16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6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7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3" end="2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2" fill="hold">
                            <p:stCondLst>
                              <p:cond delay="17200"/>
                            </p:stCondLst>
                            <p:childTnLst>
                              <p:par>
                                <p:cTn id="17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7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7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7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4" end="2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9" fill="hold">
                            <p:stCondLst>
                              <p:cond delay="17800"/>
                            </p:stCondLst>
                            <p:childTnLst>
                              <p:par>
                                <p:cTn id="18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8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8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8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8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5" end="2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6" fill="hold">
                            <p:stCondLst>
                              <p:cond delay="18650"/>
                            </p:stCondLst>
                            <p:childTnLst>
                              <p:par>
                                <p:cTn id="18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8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9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9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9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6" end="2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3" fill="hold">
                            <p:stCondLst>
                              <p:cond delay="19400"/>
                            </p:stCondLst>
                            <p:childTnLst>
                              <p:par>
                                <p:cTn id="19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9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97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9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9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7" end="2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0" fill="hold">
                            <p:stCondLst>
                              <p:cond delay="20025"/>
                            </p:stCondLst>
                            <p:childTnLst>
                              <p:par>
                                <p:cTn id="20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0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0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0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0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8" end="2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7" fill="hold">
                            <p:stCondLst>
                              <p:cond delay="21050"/>
                            </p:stCondLst>
                            <p:childTnLst>
                              <p:par>
                                <p:cTn id="20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1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1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1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1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9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4" fill="hold">
                            <p:stCondLst>
                              <p:cond delay="21650"/>
                            </p:stCondLst>
                            <p:childTnLst>
                              <p:par>
                                <p:cTn id="21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1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1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1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2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0" end="3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1" fill="hold">
                            <p:stCondLst>
                              <p:cond delay="22275"/>
                            </p:stCondLst>
                            <p:childTnLst>
                              <p:par>
                                <p:cTn id="22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2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2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2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2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1" end="3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8" fill="hold">
                            <p:stCondLst>
                              <p:cond delay="23175"/>
                            </p:stCondLst>
                            <p:childTnLst>
                              <p:par>
                                <p:cTn id="229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1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2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3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4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5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0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1" fill="hold">
                            <p:stCondLst>
                              <p:cond delay="24175"/>
                            </p:stCondLst>
                            <p:childTnLst>
                              <p:par>
                                <p:cTn id="242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4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8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1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2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4" fill="hold">
                            <p:stCondLst>
                              <p:cond delay="25175"/>
                            </p:stCondLst>
                            <p:childTnLst>
                              <p:par>
                                <p:cTn id="255" presetID="1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7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0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1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4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5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6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3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3693" y="4149080"/>
            <a:ext cx="3782364" cy="2520000"/>
          </a:xfrm>
          <a:prstGeom prst="cloud">
            <a:avLst/>
          </a:prstGeom>
          <a:noFill/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8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6221" y="3855856"/>
            <a:ext cx="3810000" cy="2514600"/>
          </a:xfrm>
          <a:prstGeom prst="cloud">
            <a:avLst/>
          </a:prstGeom>
          <a:noFill/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88" name="Picture 4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17" t="7516" r="5100" b="6921"/>
          <a:stretch/>
        </p:blipFill>
        <p:spPr bwMode="auto">
          <a:xfrm>
            <a:off x="194843" y="260648"/>
            <a:ext cx="4272759" cy="3112257"/>
          </a:xfrm>
          <a:prstGeom prst="cloud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Солнце 3"/>
          <p:cNvSpPr/>
          <p:nvPr/>
        </p:nvSpPr>
        <p:spPr>
          <a:xfrm>
            <a:off x="4467602" y="0"/>
            <a:ext cx="4568894" cy="4221088"/>
          </a:xfrm>
          <a:prstGeom prst="sun">
            <a:avLst/>
          </a:prstGeom>
          <a:solidFill>
            <a:srgbClr val="FFFF00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" name="Прямоугольник 2"/>
          <p:cNvSpPr/>
          <p:nvPr/>
        </p:nvSpPr>
        <p:spPr>
          <a:xfrm>
            <a:off x="4426472" y="980728"/>
            <a:ext cx="4572000" cy="203132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endParaRPr lang="ru-RU" sz="1400" b="1" i="1" dirty="0" smtClean="0"/>
          </a:p>
          <a:p>
            <a:pPr algn="ctr"/>
            <a:r>
              <a:rPr lang="ru-RU" sz="1400" b="1" i="1" dirty="0" smtClean="0">
                <a:solidFill>
                  <a:srgbClr val="C00000"/>
                </a:solidFill>
              </a:rPr>
              <a:t>Детский </a:t>
            </a:r>
            <a:r>
              <a:rPr lang="ru-RU" sz="1400" b="1" i="1" dirty="0">
                <a:solidFill>
                  <a:srgbClr val="C00000"/>
                </a:solidFill>
              </a:rPr>
              <a:t>сад, </a:t>
            </a:r>
            <a:endParaRPr lang="ru-RU" sz="1400" b="1" i="1" dirty="0" smtClean="0">
              <a:solidFill>
                <a:srgbClr val="C00000"/>
              </a:solidFill>
            </a:endParaRPr>
          </a:p>
          <a:p>
            <a:pPr algn="ctr"/>
            <a:r>
              <a:rPr lang="ru-RU" sz="1400" b="1" i="1" dirty="0" smtClean="0">
                <a:solidFill>
                  <a:srgbClr val="C00000"/>
                </a:solidFill>
              </a:rPr>
              <a:t>детский </a:t>
            </a:r>
            <a:r>
              <a:rPr lang="ru-RU" sz="1400" b="1" i="1" dirty="0">
                <a:solidFill>
                  <a:srgbClr val="C00000"/>
                </a:solidFill>
              </a:rPr>
              <a:t>сад…</a:t>
            </a:r>
            <a:br>
              <a:rPr lang="ru-RU" sz="1400" b="1" i="1" dirty="0">
                <a:solidFill>
                  <a:srgbClr val="C00000"/>
                </a:solidFill>
              </a:rPr>
            </a:br>
            <a:r>
              <a:rPr lang="ru-RU" sz="1400" b="1" i="1" dirty="0">
                <a:solidFill>
                  <a:srgbClr val="C00000"/>
                </a:solidFill>
              </a:rPr>
              <a:t>Почему так говорят?</a:t>
            </a:r>
            <a:br>
              <a:rPr lang="ru-RU" sz="1400" b="1" i="1" dirty="0">
                <a:solidFill>
                  <a:srgbClr val="C00000"/>
                </a:solidFill>
              </a:rPr>
            </a:br>
            <a:r>
              <a:rPr lang="ru-RU" sz="1400" b="1" i="1" dirty="0">
                <a:solidFill>
                  <a:srgbClr val="C00000"/>
                </a:solidFill>
              </a:rPr>
              <a:t>Потому, что дружно в нем</a:t>
            </a:r>
            <a:br>
              <a:rPr lang="ru-RU" sz="1400" b="1" i="1" dirty="0">
                <a:solidFill>
                  <a:srgbClr val="C00000"/>
                </a:solidFill>
              </a:rPr>
            </a:br>
            <a:r>
              <a:rPr lang="ru-RU" sz="1400" b="1" i="1" dirty="0">
                <a:solidFill>
                  <a:srgbClr val="C00000"/>
                </a:solidFill>
              </a:rPr>
              <a:t>Мы одной семьей растем!</a:t>
            </a:r>
            <a:br>
              <a:rPr lang="ru-RU" sz="1400" b="1" i="1" dirty="0">
                <a:solidFill>
                  <a:srgbClr val="C00000"/>
                </a:solidFill>
              </a:rPr>
            </a:br>
            <a:r>
              <a:rPr lang="ru-RU" sz="1400" b="1" i="1" dirty="0">
                <a:solidFill>
                  <a:srgbClr val="C00000"/>
                </a:solidFill>
              </a:rPr>
              <a:t>Оттого и говорят:</a:t>
            </a:r>
            <a:br>
              <a:rPr lang="ru-RU" sz="1400" b="1" i="1" dirty="0">
                <a:solidFill>
                  <a:srgbClr val="C00000"/>
                </a:solidFill>
              </a:rPr>
            </a:br>
            <a:r>
              <a:rPr lang="ru-RU" sz="1400" b="1" i="1" dirty="0">
                <a:solidFill>
                  <a:srgbClr val="C00000"/>
                </a:solidFill>
              </a:rPr>
              <a:t>— В этом доме детский сад!</a:t>
            </a:r>
          </a:p>
          <a:p>
            <a:pPr algn="ctr"/>
            <a:r>
              <a:rPr lang="ru-RU" sz="1400" b="1" i="1" dirty="0">
                <a:solidFill>
                  <a:srgbClr val="C00000"/>
                </a:solidFill>
              </a:rPr>
              <a:t>(В. </a:t>
            </a:r>
            <a:r>
              <a:rPr lang="ru-RU" sz="1400" b="1" i="1" dirty="0" err="1">
                <a:solidFill>
                  <a:srgbClr val="C00000"/>
                </a:solidFill>
              </a:rPr>
              <a:t>Товарков</a:t>
            </a:r>
            <a:r>
              <a:rPr lang="ru-RU" sz="1400" b="1" i="1" dirty="0">
                <a:solidFill>
                  <a:srgbClr val="C00000"/>
                </a:solidFill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4170220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9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3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1638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1638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1638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1638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3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1638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1638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1638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1638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000"/>
                            </p:stCondLst>
                            <p:childTnLst>
                              <p:par>
                                <p:cTn id="2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638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638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36" presetClass="emph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48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49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50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51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52" presetID="36" presetClass="emph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53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54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55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56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57" presetID="36" presetClass="emph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58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59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60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61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23528" y="0"/>
            <a:ext cx="8234247" cy="1162050"/>
          </a:xfrm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txBody>
          <a:bodyPr>
            <a:prstTxWarp prst="textStop">
              <a:avLst/>
            </a:prstTxWarp>
          </a:bodyPr>
          <a:lstStyle/>
          <a:p>
            <a:pPr algn="ctr"/>
            <a:r>
              <a:rPr lang="ru-RU" sz="2400" i="1" dirty="0">
                <a:solidFill>
                  <a:srgbClr val="680000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</a:effectLst>
              </a:rPr>
              <a:t>Песня о детских врачах</a:t>
            </a:r>
            <a:r>
              <a:rPr lang="ru-RU" sz="2400" i="1" dirty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</a:effectLst>
              </a:rPr>
              <a:t/>
            </a:r>
            <a:br>
              <a:rPr lang="ru-RU" sz="2400" i="1" dirty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</a:effectLst>
              </a:rPr>
            </a:br>
            <a:r>
              <a:rPr lang="ru-RU" sz="1800" i="1" dirty="0">
                <a:solidFill>
                  <a:schemeClr val="accent6">
                    <a:lumMod val="50000"/>
                  </a:schemeClr>
                </a:solidFill>
                <a:effectLst>
                  <a:glow rad="63500">
                    <a:schemeClr val="accent6">
                      <a:satMod val="175000"/>
                      <a:alpha val="40000"/>
                    </a:schemeClr>
                  </a:glow>
                </a:effectLst>
              </a:rPr>
              <a:t>Станислав </a:t>
            </a:r>
            <a:r>
              <a:rPr lang="ru-RU" sz="1800" i="1" dirty="0" err="1">
                <a:solidFill>
                  <a:schemeClr val="accent6">
                    <a:lumMod val="50000"/>
                  </a:schemeClr>
                </a:solidFill>
                <a:effectLst>
                  <a:glow rad="63500">
                    <a:schemeClr val="accent6">
                      <a:satMod val="175000"/>
                      <a:alpha val="40000"/>
                    </a:schemeClr>
                  </a:glow>
                </a:effectLst>
              </a:rPr>
              <a:t>Пахтушкин</a:t>
            </a:r>
            <a:r>
              <a:rPr lang="ru-RU" sz="1800" i="1" dirty="0">
                <a:solidFill>
                  <a:schemeClr val="accent6">
                    <a:lumMod val="50000"/>
                  </a:schemeClr>
                </a:solidFill>
                <a:effectLst>
                  <a:glow rad="63500">
                    <a:schemeClr val="accent6">
                      <a:satMod val="175000"/>
                      <a:alpha val="40000"/>
                    </a:schemeClr>
                  </a:glow>
                </a:effectLst>
              </a:rPr>
              <a:t/>
            </a:r>
            <a:br>
              <a:rPr lang="ru-RU" sz="1800" i="1" dirty="0">
                <a:solidFill>
                  <a:schemeClr val="accent6">
                    <a:lumMod val="50000"/>
                  </a:schemeClr>
                </a:solidFill>
                <a:effectLst>
                  <a:glow rad="63500">
                    <a:schemeClr val="accent6">
                      <a:satMod val="175000"/>
                      <a:alpha val="40000"/>
                    </a:schemeClr>
                  </a:glow>
                </a:effectLst>
              </a:rPr>
            </a:br>
            <a:endParaRPr lang="ru-RU" sz="1800" i="1" dirty="0">
              <a:solidFill>
                <a:schemeClr val="accent6">
                  <a:lumMod val="50000"/>
                </a:schemeClr>
              </a:solidFill>
              <a:effectLst>
                <a:glow rad="63500">
                  <a:schemeClr val="accent6">
                    <a:satMod val="175000"/>
                    <a:alpha val="40000"/>
                  </a:schemeClr>
                </a:glow>
              </a:effectLst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476807" y="3900731"/>
            <a:ext cx="4654779" cy="2736304"/>
          </a:xfrm>
        </p:spPr>
        <p:txBody>
          <a:bodyPr>
            <a:normAutofit fontScale="25000" lnSpcReduction="20000"/>
          </a:bodyPr>
          <a:lstStyle/>
          <a:p>
            <a:pPr marL="0" indent="0">
              <a:buNone/>
            </a:pPr>
            <a:r>
              <a:rPr lang="ru-RU" sz="6000" b="1" i="1" dirty="0"/>
              <a:t> </a:t>
            </a:r>
            <a:r>
              <a:rPr lang="ru-RU" sz="6000" b="1" i="1" dirty="0" smtClean="0"/>
              <a:t>     </a:t>
            </a:r>
            <a:r>
              <a:rPr lang="ru-RU" sz="6400" b="1" i="1" dirty="0">
                <a:solidFill>
                  <a:srgbClr val="680000"/>
                </a:solidFill>
              </a:rPr>
              <a:t>Припев</a:t>
            </a:r>
            <a:r>
              <a:rPr lang="ru-RU" sz="6400" b="1" i="1" dirty="0" smtClean="0">
                <a:solidFill>
                  <a:srgbClr val="680000"/>
                </a:solidFill>
              </a:rPr>
              <a:t>.</a:t>
            </a:r>
            <a:endParaRPr lang="ru-RU" sz="6400" b="1" i="1" dirty="0">
              <a:solidFill>
                <a:srgbClr val="680000"/>
              </a:solidFill>
            </a:endParaRP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Всем известно давно на огромной земле,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Что нельзя обойтись без профессии этой.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Коль смеётся малыш, будет счастье в семье,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Будут песни звенеть над планетой</a:t>
            </a:r>
            <a:r>
              <a:rPr lang="ru-RU" sz="6400" b="1" i="1" dirty="0" smtClean="0">
                <a:solidFill>
                  <a:srgbClr val="680000"/>
                </a:solidFill>
              </a:rPr>
              <a:t>.</a:t>
            </a:r>
            <a:endParaRPr lang="ru-RU" sz="6400" b="1" i="1" dirty="0">
              <a:solidFill>
                <a:srgbClr val="680000"/>
              </a:solidFill>
            </a:endParaRP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     Припев: </a:t>
            </a:r>
            <a:endParaRPr lang="ru-RU" sz="6400" b="1" i="1" dirty="0" smtClean="0">
              <a:solidFill>
                <a:srgbClr val="680000"/>
              </a:solidFill>
            </a:endParaRP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 Нас всегда доктора выручали не раз,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 </a:t>
            </a:r>
            <a:r>
              <a:rPr lang="ru-RU" sz="6400" b="1" i="1" dirty="0" smtClean="0">
                <a:solidFill>
                  <a:srgbClr val="680000"/>
                </a:solidFill>
              </a:rPr>
              <a:t>С </a:t>
            </a:r>
            <a:r>
              <a:rPr lang="ru-RU" sz="6400" b="1" i="1" dirty="0">
                <a:solidFill>
                  <a:srgbClr val="680000"/>
                </a:solidFill>
              </a:rPr>
              <a:t>каждой болью звоним им спросонку.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  </a:t>
            </a:r>
            <a:r>
              <a:rPr lang="ru-RU" sz="6400" b="1" i="1" dirty="0" smtClean="0">
                <a:solidFill>
                  <a:srgbClr val="680000"/>
                </a:solidFill>
              </a:rPr>
              <a:t>Доктора</a:t>
            </a:r>
            <a:r>
              <a:rPr lang="ru-RU" sz="6400" b="1" i="1" dirty="0">
                <a:solidFill>
                  <a:srgbClr val="680000"/>
                </a:solidFill>
              </a:rPr>
              <a:t>, доктора-вся надежда на вас,</a:t>
            </a:r>
          </a:p>
          <a:p>
            <a:pPr marL="0" indent="0">
              <a:buNone/>
            </a:pPr>
            <a:r>
              <a:rPr lang="ru-RU" sz="6400" b="1" i="1" dirty="0">
                <a:solidFill>
                  <a:srgbClr val="680000"/>
                </a:solidFill>
              </a:rPr>
              <a:t>  </a:t>
            </a:r>
            <a:r>
              <a:rPr lang="ru-RU" sz="6400" b="1" i="1" dirty="0" smtClean="0">
                <a:solidFill>
                  <a:srgbClr val="680000"/>
                </a:solidFill>
              </a:rPr>
              <a:t>Возвратите </a:t>
            </a:r>
            <a:r>
              <a:rPr lang="ru-RU" sz="6400" b="1" i="1" dirty="0">
                <a:solidFill>
                  <a:srgbClr val="680000"/>
                </a:solidFill>
              </a:rPr>
              <a:t>улыбку ребёнку.</a:t>
            </a:r>
          </a:p>
          <a:p>
            <a:pPr marL="0" indent="0">
              <a:buNone/>
            </a:pPr>
            <a:endParaRPr lang="ru-RU" sz="3600" b="1" i="1" dirty="0">
              <a:solidFill>
                <a:srgbClr val="680000"/>
              </a:solidFill>
            </a:endParaRPr>
          </a:p>
          <a:p>
            <a:pPr marL="0" indent="0">
              <a:buNone/>
            </a:pPr>
            <a:r>
              <a:rPr lang="ru-RU" sz="5600" b="1" i="1" dirty="0" smtClean="0"/>
              <a:t>    </a:t>
            </a:r>
            <a:endParaRPr lang="ru-RU" sz="3600" b="1" i="1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251520" y="764705"/>
            <a:ext cx="4320480" cy="3528392"/>
          </a:xfrm>
        </p:spPr>
        <p:txBody>
          <a:bodyPr>
            <a:normAutofit fontScale="92500"/>
          </a:bodyPr>
          <a:lstStyle/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Плачет бедный малыш, не понять отчего,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Он не ест и не спит, и совсем не смеётся.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Чтобы знать, что болит, что тревожит его,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Нам идти к педиатру придётся.</a:t>
            </a:r>
          </a:p>
          <a:p>
            <a:r>
              <a:rPr lang="ru-RU" sz="1600" b="1" i="1" dirty="0" smtClean="0">
                <a:solidFill>
                  <a:srgbClr val="680000"/>
                </a:solidFill>
                <a:effectLst/>
              </a:rPr>
              <a:t>Припев</a:t>
            </a:r>
            <a:r>
              <a:rPr lang="ru-RU" sz="1600" b="1" i="1" dirty="0">
                <a:solidFill>
                  <a:srgbClr val="680000"/>
                </a:solidFill>
                <a:effectLst/>
              </a:rPr>
              <a:t>: Нас всегда доктора выручали не раз,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             </a:t>
            </a:r>
            <a:r>
              <a:rPr lang="ru-RU" sz="1600" b="1" i="1" dirty="0" smtClean="0">
                <a:solidFill>
                  <a:srgbClr val="680000"/>
                </a:solidFill>
                <a:effectLst/>
              </a:rPr>
              <a:t>    </a:t>
            </a:r>
            <a:r>
              <a:rPr lang="ru-RU" sz="1600" b="1" i="1" dirty="0">
                <a:solidFill>
                  <a:srgbClr val="680000"/>
                </a:solidFill>
                <a:effectLst/>
              </a:rPr>
              <a:t>С каждой болью звоним им спросонку: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             </a:t>
            </a:r>
            <a:r>
              <a:rPr lang="ru-RU" sz="1600" b="1" i="1" dirty="0" smtClean="0">
                <a:solidFill>
                  <a:srgbClr val="680000"/>
                </a:solidFill>
                <a:effectLst/>
              </a:rPr>
              <a:t>    </a:t>
            </a:r>
            <a:r>
              <a:rPr lang="ru-RU" sz="1600" b="1" i="1" dirty="0">
                <a:solidFill>
                  <a:srgbClr val="680000"/>
                </a:solidFill>
                <a:effectLst/>
              </a:rPr>
              <a:t>Доктора, доктора-вся надежда на вас,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              </a:t>
            </a:r>
            <a:r>
              <a:rPr lang="ru-RU" sz="1600" b="1" i="1" dirty="0" smtClean="0">
                <a:solidFill>
                  <a:srgbClr val="680000"/>
                </a:solidFill>
                <a:effectLst/>
              </a:rPr>
              <a:t>   Возвратите </a:t>
            </a:r>
            <a:r>
              <a:rPr lang="ru-RU" sz="1600" b="1" i="1" dirty="0">
                <a:solidFill>
                  <a:srgbClr val="680000"/>
                </a:solidFill>
                <a:effectLst/>
              </a:rPr>
              <a:t>улыбку ребёнку.</a:t>
            </a:r>
          </a:p>
          <a:p>
            <a:r>
              <a:rPr lang="ru-RU" sz="1600" b="1" i="1" dirty="0" smtClean="0">
                <a:solidFill>
                  <a:srgbClr val="680000"/>
                </a:solidFill>
                <a:effectLst/>
              </a:rPr>
              <a:t>Мы </a:t>
            </a:r>
            <a:r>
              <a:rPr lang="ru-RU" sz="1600" b="1" i="1" dirty="0">
                <a:solidFill>
                  <a:srgbClr val="680000"/>
                </a:solidFill>
                <a:effectLst/>
              </a:rPr>
              <a:t>врачам нашу жизнь доверяем вполне,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Будут рядом они, если что-то стрясётся.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Пусть растут малыши, улыбаясь во сне,</a:t>
            </a:r>
          </a:p>
          <a:p>
            <a:r>
              <a:rPr lang="ru-RU" sz="1600" b="1" i="1" dirty="0">
                <a:solidFill>
                  <a:srgbClr val="680000"/>
                </a:solidFill>
                <a:effectLst/>
              </a:rPr>
              <a:t>А рукам их работа найдётся.</a:t>
            </a:r>
          </a:p>
          <a:p>
            <a:endParaRPr lang="ru-RU" dirty="0"/>
          </a:p>
        </p:txBody>
      </p:sp>
      <p:pic>
        <p:nvPicPr>
          <p:cNvPr id="1741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0389" y="909000"/>
            <a:ext cx="3985775" cy="252000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9525">
            <a:solidFill>
              <a:srgbClr val="FF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outerShdw dist="35921" dir="2700000" algn="ctr" rotWithShape="0">
              <a:schemeClr val="bg2"/>
            </a:outerShdw>
            <a:reflection blurRad="6350" stA="52000" endA="300" endPos="3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  <a:extLst/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70" t="8918" b="17375"/>
          <a:stretch/>
        </p:blipFill>
        <p:spPr bwMode="auto">
          <a:xfrm>
            <a:off x="296245" y="4149080"/>
            <a:ext cx="3913767" cy="248314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9525">
            <a:solidFill>
              <a:srgbClr val="FF0000"/>
            </a:solidFill>
            <a:miter lim="800000"/>
            <a:headEnd/>
            <a:tailEnd/>
          </a:ln>
          <a:effectLst>
            <a:glow rad="101600">
              <a:schemeClr val="accent2">
                <a:satMod val="175000"/>
                <a:alpha val="40000"/>
              </a:schemeClr>
            </a:glow>
            <a:reflection blurRad="6350" stA="52000" endA="300" endPos="3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  <a:extLst/>
        </p:spPr>
      </p:pic>
    </p:spTree>
    <p:extLst>
      <p:ext uri="{BB962C8B-B14F-4D97-AF65-F5344CB8AC3E}">
        <p14:creationId xmlns:p14="http://schemas.microsoft.com/office/powerpoint/2010/main" val="27262124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" dur="500" tmFilter="0,0; .5, 1; 1, 1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300"/>
                            </p:stCondLst>
                            <p:childTnLst>
                              <p:par>
                                <p:cTn id="13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 tmFilter="0,0; .5, 1; 1, 1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4400"/>
                            </p:stCondLst>
                            <p:childTnLst>
                              <p:par>
                                <p:cTn id="21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 tmFilter="0,0; .5, 1; 1, 1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6450"/>
                            </p:stCondLst>
                            <p:childTnLst>
                              <p:par>
                                <p:cTn id="29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500" tmFilter="0,0; .5, 1; 1, 1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8650"/>
                            </p:stCondLst>
                            <p:childTnLst>
                              <p:par>
                                <p:cTn id="37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" dur="500" tmFilter="0,0; .5, 1; 1, 1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10350"/>
                            </p:stCondLst>
                            <p:childTnLst>
                              <p:par>
                                <p:cTn id="45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" dur="500" tmFilter="0,0; .5, 1; 1, 1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12650"/>
                            </p:stCondLst>
                            <p:childTnLst>
                              <p:par>
                                <p:cTn id="53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500" tmFilter="0,0; .5, 1; 1, 1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14600"/>
                            </p:stCondLst>
                            <p:childTnLst>
                              <p:par>
                                <p:cTn id="61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7" dur="500" tmFilter="0,0; .5, 1; 1, 1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8" fill="hold">
                            <p:stCondLst>
                              <p:cond delay="16650"/>
                            </p:stCondLst>
                            <p:childTnLst>
                              <p:par>
                                <p:cTn id="69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1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" dur="500" tmFilter="0,0; .5, 1; 1, 1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6" fill="hold">
                            <p:stCondLst>
                              <p:cond delay="18300"/>
                            </p:stCondLst>
                            <p:childTnLst>
                              <p:par>
                                <p:cTn id="77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9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3" dur="500" tmFilter="0,0; .5, 1; 1, 1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4" fill="hold">
                            <p:stCondLst>
                              <p:cond delay="20350"/>
                            </p:stCondLst>
                            <p:childTnLst>
                              <p:par>
                                <p:cTn id="85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7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1" dur="500" tmFilter="0,0; .5, 1; 1, 1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2" fill="hold">
                            <p:stCondLst>
                              <p:cond delay="22500"/>
                            </p:stCondLst>
                            <p:childTnLst>
                              <p:par>
                                <p:cTn id="93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5" dur="500" fill="hold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6" dur="500" fill="hold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7" dur="500" fill="hold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" dur="500" fill="hold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9" dur="500" tmFilter="0,0; .5, 1; 1, 1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0" fill="hold">
                            <p:stCondLst>
                              <p:cond delay="24550"/>
                            </p:stCondLst>
                            <p:childTnLst>
                              <p:par>
                                <p:cTn id="101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3" dur="500" fill="hold"/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" dur="500" fill="hold"/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5" dur="500" fill="hold"/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6" dur="500" fill="hold"/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7" dur="500" tmFilter="0,0; .5, 1; 1, 1"/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8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0" dur="500"/>
                                        <p:tgtEl>
                                          <p:spTgt spid="174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1" fill="hold">
                            <p:stCondLst>
                              <p:cond delay="26150"/>
                            </p:stCondLst>
                            <p:childTnLst>
                              <p:par>
                                <p:cTn id="112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5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6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8" dur="500" tmFilter="0,0; .5, 1; 1, 1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9" fill="hold">
                            <p:stCondLst>
                              <p:cond delay="26950"/>
                            </p:stCondLst>
                            <p:childTnLst>
                              <p:par>
                                <p:cTn id="120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5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6" dur="500" tmFilter="0,0; .5, 1; 1, 1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7" fill="hold">
                            <p:stCondLst>
                              <p:cond delay="29050"/>
                            </p:stCondLst>
                            <p:childTnLst>
                              <p:par>
                                <p:cTn id="128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4" dur="500" tmFilter="0,0; .5, 1; 1, 1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5" fill="hold">
                            <p:stCondLst>
                              <p:cond delay="31200"/>
                            </p:stCondLst>
                            <p:childTnLst>
                              <p:par>
                                <p:cTn id="136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8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2" dur="500" tmFilter="0,0; .5, 1; 1, 1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3" fill="hold">
                            <p:stCondLst>
                              <p:cond delay="33450"/>
                            </p:stCondLst>
                            <p:childTnLst>
                              <p:par>
                                <p:cTn id="144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0" dur="500" tmFilter="0,0; .5, 1; 1, 1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1" fill="hold">
                            <p:stCondLst>
                              <p:cond delay="35350"/>
                            </p:stCondLst>
                            <p:childTnLst>
                              <p:par>
                                <p:cTn id="152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7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8" dur="500" tmFilter="0,0; .5, 1; 1, 1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9" fill="hold">
                            <p:stCondLst>
                              <p:cond delay="36150"/>
                            </p:stCondLst>
                            <p:childTnLst>
                              <p:par>
                                <p:cTn id="160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2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3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4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6" dur="500" tmFilter="0,0; .5, 1; 1, 1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7" fill="hold">
                            <p:stCondLst>
                              <p:cond delay="38100"/>
                            </p:stCondLst>
                            <p:childTnLst>
                              <p:par>
                                <p:cTn id="168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0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3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4" dur="500" tmFilter="0,0; .5, 1; 1, 1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5" fill="hold">
                            <p:stCondLst>
                              <p:cond delay="40050"/>
                            </p:stCondLst>
                            <p:childTnLst>
                              <p:par>
                                <p:cTn id="176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8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9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0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1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2" dur="500" tmFilter="0,0; .5, 1; 1, 1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3" fill="hold">
                            <p:stCondLst>
                              <p:cond delay="42100"/>
                            </p:stCondLst>
                            <p:childTnLst>
                              <p:par>
                                <p:cTn id="184" presetID="4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6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7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8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9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0" dur="500" tmFilter="0,0; .5, 1; 1, 1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1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93" dur="25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512" y="123892"/>
            <a:ext cx="4248472" cy="1162050"/>
          </a:xfrm>
        </p:spPr>
        <p:txBody>
          <a:bodyPr>
            <a:normAutofit/>
          </a:bodyPr>
          <a:lstStyle/>
          <a:p>
            <a:pPr algn="ctr"/>
            <a:r>
              <a:rPr lang="ru-RU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О Ледовом дворце Звёздный</a:t>
            </a:r>
            <a:br>
              <a:rPr lang="ru-RU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</a:br>
            <a:r>
              <a:rPr lang="ru-RU" sz="1600" dirty="0">
                <a:solidFill>
                  <a:schemeClr val="accent4">
                    <a:lumMod val="50000"/>
                  </a:schemeClr>
                </a:solidFill>
              </a:rPr>
              <a:t>Станислав </a:t>
            </a:r>
            <a:r>
              <a:rPr lang="ru-RU" sz="1600" dirty="0" err="1">
                <a:solidFill>
                  <a:schemeClr val="accent4">
                    <a:lumMod val="50000"/>
                  </a:schemeClr>
                </a:solidFill>
              </a:rPr>
              <a:t>Пахтушкин</a:t>
            </a:r>
            <a:r>
              <a:rPr lang="ru-RU" sz="1600" dirty="0">
                <a:solidFill>
                  <a:schemeClr val="accent4">
                    <a:lumMod val="50000"/>
                  </a:schemeClr>
                </a:solidFill>
              </a:rPr>
              <a:t/>
            </a:r>
            <a:br>
              <a:rPr lang="ru-RU" sz="1600" dirty="0">
                <a:solidFill>
                  <a:schemeClr val="accent4">
                    <a:lumMod val="50000"/>
                  </a:schemeClr>
                </a:solidFill>
              </a:rPr>
            </a:br>
            <a:endParaRPr lang="ru-RU" sz="1600" dirty="0">
              <a:solidFill>
                <a:schemeClr val="accent4">
                  <a:lumMod val="50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503378" y="3025404"/>
            <a:ext cx="4317892" cy="344398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Три </a:t>
            </a: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года пролетят одним мгновеньем,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Сраженья в Сочи так недалеки.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Здесь вырастут, но дайте только время,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Свои и Роднины и Третьяки</a:t>
            </a:r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.</a:t>
            </a:r>
            <a:endParaRPr lang="ru-RU" sz="1500" b="1" i="1" dirty="0">
              <a:ln>
                <a:solidFill>
                  <a:schemeClr val="accent2">
                    <a:lumMod val="50000"/>
                  </a:schemeClr>
                </a:solidFill>
              </a:ln>
              <a:solidFill>
                <a:srgbClr val="7030A0"/>
              </a:solidFill>
            </a:endParaRP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Теперь есть чем заняться юной смене,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Фигурное катание и хоккей.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На этой ледяной большой арене,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Мы можем принимать любых гостей</a:t>
            </a:r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.</a:t>
            </a:r>
            <a:endParaRPr lang="ru-RU" sz="1500" b="1" i="1" dirty="0">
              <a:ln>
                <a:solidFill>
                  <a:schemeClr val="accent2">
                    <a:lumMod val="50000"/>
                  </a:schemeClr>
                </a:solidFill>
              </a:ln>
              <a:solidFill>
                <a:srgbClr val="7030A0"/>
              </a:solidFill>
            </a:endParaRP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Стеклом блестит, не знавший бурной страсти,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Зеркально-чистый ледяной настил.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Спасибо вам, строители и власти!</a:t>
            </a:r>
          </a:p>
          <a:p>
            <a:pPr marL="0" indent="0">
              <a:buNone/>
            </a:pP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Такой подарок город получил!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323528" y="1083468"/>
            <a:ext cx="3744416" cy="5513884"/>
          </a:xfrm>
        </p:spPr>
        <p:txBody>
          <a:bodyPr>
            <a:normAutofit/>
          </a:bodyPr>
          <a:lstStyle/>
          <a:p>
            <a:endParaRPr lang="ru-RU" sz="1500" b="1" i="1" dirty="0" smtClean="0"/>
          </a:p>
          <a:p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Ну</a:t>
            </a: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, вот и распахнул широко двери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Ледовый </a:t>
            </a:r>
            <a:r>
              <a:rPr lang="ru-RU" sz="1500" b="1" i="1" dirty="0" err="1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Сосногорский</a:t>
            </a: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 наш дворец.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Такой красавец! Кто бы мог поверить,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Что нам его построят, наконец</a:t>
            </a:r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.</a:t>
            </a:r>
            <a:endParaRPr lang="ru-RU" sz="1500" b="1" i="1" dirty="0">
              <a:ln>
                <a:solidFill>
                  <a:schemeClr val="accent2">
                    <a:lumMod val="50000"/>
                  </a:schemeClr>
                </a:solidFill>
              </a:ln>
              <a:solidFill>
                <a:srgbClr val="7030A0"/>
              </a:solidFill>
            </a:endParaRP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Всего за год он возведён под крышу,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 широкою ареной ледяной.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Для наших всех девчонок и мальчишек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Он в жизни стал </a:t>
            </a:r>
            <a:r>
              <a:rPr lang="ru-RU" sz="1500" b="1" i="1" dirty="0" err="1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свершившяейся</a:t>
            </a: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 мечтой</a:t>
            </a:r>
            <a:r>
              <a:rPr lang="ru-RU" sz="1500" b="1" i="1" dirty="0" smtClean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.</a:t>
            </a:r>
            <a:endParaRPr lang="ru-RU" sz="1500" b="1" i="1" dirty="0">
              <a:ln>
                <a:solidFill>
                  <a:schemeClr val="accent2">
                    <a:lumMod val="50000"/>
                  </a:schemeClr>
                </a:solidFill>
              </a:ln>
              <a:solidFill>
                <a:srgbClr val="7030A0"/>
              </a:solidFill>
            </a:endParaRP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Он носит имя "Звёздный" не случайно,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Дворцовый лёд не будет пустовать.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Глубокий смысл, заложенный в названии,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Он непременно должен оправдать.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Теперь всем </a:t>
            </a:r>
            <a:r>
              <a:rPr lang="ru-RU" sz="1500" b="1" i="1" dirty="0" err="1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сосногорцам</a:t>
            </a:r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 будет можно,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Тренироваться в зале круглый год.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Они прославят город наш таёжный,</a:t>
            </a:r>
          </a:p>
          <a:p>
            <a:r>
              <a:rPr lang="ru-RU" sz="1500" b="1" i="1" dirty="0">
                <a:ln>
                  <a:solidFill>
                    <a:schemeClr val="accent2">
                      <a:lumMod val="50000"/>
                    </a:schemeClr>
                  </a:solidFill>
                </a:ln>
                <a:solidFill>
                  <a:srgbClr val="7030A0"/>
                </a:solidFill>
              </a:rPr>
              <a:t>Когда Олимпиада подойдёт.</a:t>
            </a:r>
          </a:p>
          <a:p>
            <a:endParaRPr lang="ru-RU" b="1" i="1" dirty="0">
              <a:ln>
                <a:solidFill>
                  <a:schemeClr val="accent2">
                    <a:lumMod val="50000"/>
                  </a:schemeClr>
                </a:solidFill>
              </a:ln>
            </a:endParaRPr>
          </a:p>
          <a:p>
            <a:endParaRPr lang="ru-RU" b="1" i="1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30266"/>
            <a:ext cx="4317892" cy="2880000"/>
          </a:xfrm>
          <a:prstGeom prst="flowChartMagneticDisk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973092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900"/>
                            </p:stCondLst>
                            <p:childTnLst>
                              <p:par>
                                <p:cTn id="2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850"/>
                            </p:stCondLst>
                            <p:childTnLst>
                              <p:par>
                                <p:cTn id="3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3850"/>
                            </p:stCondLst>
                            <p:childTnLst>
                              <p:par>
                                <p:cTn id="3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4725"/>
                            </p:stCondLst>
                            <p:childTnLst>
                              <p:par>
                                <p:cTn id="4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5675"/>
                            </p:stCondLst>
                            <p:childTnLst>
                              <p:par>
                                <p:cTn id="5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6450"/>
                            </p:stCondLst>
                            <p:childTnLst>
                              <p:par>
                                <p:cTn id="6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6" fill="hold">
                            <p:stCondLst>
                              <p:cond delay="7425"/>
                            </p:stCondLst>
                            <p:childTnLst>
                              <p:par>
                                <p:cTn id="6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3" fill="hold">
                            <p:stCondLst>
                              <p:cond delay="8450"/>
                            </p:stCondLst>
                            <p:childTnLst>
                              <p:par>
                                <p:cTn id="7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7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0" fill="hold">
                            <p:stCondLst>
                              <p:cond delay="9450"/>
                            </p:stCondLst>
                            <p:childTnLst>
                              <p:par>
                                <p:cTn id="8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8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8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8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7" fill="hold">
                            <p:stCondLst>
                              <p:cond delay="10400"/>
                            </p:stCondLst>
                            <p:childTnLst>
                              <p:par>
                                <p:cTn id="8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9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4" fill="hold">
                            <p:stCondLst>
                              <p:cond delay="11475"/>
                            </p:stCondLst>
                            <p:childTnLst>
                              <p:par>
                                <p:cTn id="9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1" fill="hold">
                            <p:stCondLst>
                              <p:cond delay="12400"/>
                            </p:stCondLst>
                            <p:childTnLst>
                              <p:par>
                                <p:cTn id="10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0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0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0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8" fill="hold">
                            <p:stCondLst>
                              <p:cond delay="13425"/>
                            </p:stCondLst>
                            <p:childTnLst>
                              <p:par>
                                <p:cTn id="10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1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1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1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1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5" fill="hold">
                            <p:stCondLst>
                              <p:cond delay="14375"/>
                            </p:stCondLst>
                            <p:childTnLst>
                              <p:par>
                                <p:cTn id="11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1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1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2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2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2" fill="hold">
                            <p:stCondLst>
                              <p:cond delay="15300"/>
                            </p:stCondLst>
                            <p:childTnLst>
                              <p:par>
                                <p:cTn id="12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2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2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2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2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9" fill="hold">
                            <p:stCondLst>
                              <p:cond delay="16100"/>
                            </p:stCondLst>
                            <p:childTnLst>
                              <p:par>
                                <p:cTn id="13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3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3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3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3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6" fill="hold">
                            <p:stCondLst>
                              <p:cond delay="17100"/>
                            </p:stCondLst>
                            <p:childTnLst>
                              <p:par>
                                <p:cTn id="13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3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4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4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4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3" fill="hold">
                            <p:stCondLst>
                              <p:cond delay="17950"/>
                            </p:stCondLst>
                            <p:childTnLst>
                              <p:par>
                                <p:cTn id="14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47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4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4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0" fill="hold">
                            <p:stCondLst>
                              <p:cond delay="19000"/>
                            </p:stCondLst>
                            <p:childTnLst>
                              <p:par>
                                <p:cTn id="15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5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5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5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7" fill="hold">
                            <p:stCondLst>
                              <p:cond delay="19775"/>
                            </p:stCondLst>
                            <p:childTnLst>
                              <p:par>
                                <p:cTn id="15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6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1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6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4" fill="hold">
                            <p:stCondLst>
                              <p:cond delay="20775"/>
                            </p:stCondLst>
                            <p:childTnLst>
                              <p:par>
                                <p:cTn id="16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6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1" fill="hold">
                            <p:stCondLst>
                              <p:cond delay="21575"/>
                            </p:stCondLst>
                            <p:childTnLst>
                              <p:par>
                                <p:cTn id="17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7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75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7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8" fill="hold">
                            <p:stCondLst>
                              <p:cond delay="22450"/>
                            </p:stCondLst>
                            <p:childTnLst>
                              <p:par>
                                <p:cTn id="17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8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8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8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8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5" fill="hold">
                            <p:stCondLst>
                              <p:cond delay="23375"/>
                            </p:stCondLst>
                            <p:childTnLst>
                              <p:par>
                                <p:cTn id="18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8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89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9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9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2" fill="hold">
                            <p:stCondLst>
                              <p:cond delay="24550"/>
                            </p:stCondLst>
                            <p:childTnLst>
                              <p:par>
                                <p:cTn id="19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9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9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9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9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9" fill="hold">
                            <p:stCondLst>
                              <p:cond delay="25525"/>
                            </p:stCondLst>
                            <p:childTnLst>
                              <p:par>
                                <p:cTn id="20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0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03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0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0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6" fill="hold">
                            <p:stCondLst>
                              <p:cond delay="26450"/>
                            </p:stCondLst>
                            <p:childTnLst>
                              <p:par>
                                <p:cTn id="20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0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1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1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1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6769044" y="4275400"/>
            <a:ext cx="6120248" cy="2520000"/>
          </a:xfrm>
          <a:prstGeom prst="parallelogram">
            <a:avLst/>
          </a:prstGeom>
          <a:noFill/>
          <a:ln>
            <a:noFill/>
          </a:ln>
          <a:effectLst>
            <a:glow rad="139700">
              <a:schemeClr val="accent2">
                <a:satMod val="175000"/>
                <a:alpha val="40000"/>
              </a:schemeClr>
            </a:glow>
          </a:effectLst>
          <a:scene3d>
            <a:camera prst="orthographicFront">
              <a:rot lat="0" lon="0" rev="0"/>
            </a:camera>
            <a:lightRig rig="glow" dir="t">
              <a:rot lat="0" lon="0" rev="14100000"/>
            </a:lightRig>
          </a:scene3d>
          <a:sp3d prstMaterial="softEdge">
            <a:bevelT w="127000" prst="artDeco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708920" y="-2259632"/>
            <a:ext cx="3888000" cy="2916000"/>
          </a:xfrm>
          <a:prstGeom prst="parallelogram">
            <a:avLst/>
          </a:prstGeom>
          <a:noFill/>
          <a:ln>
            <a:noFill/>
          </a:ln>
          <a:effectLst>
            <a:glow rad="139700">
              <a:schemeClr val="accent4">
                <a:satMod val="175000"/>
                <a:alpha val="40000"/>
              </a:schemeClr>
            </a:glow>
          </a:effectLst>
          <a:scene3d>
            <a:camera prst="orthographicFront">
              <a:rot lat="0" lon="0" rev="0"/>
            </a:camera>
            <a:lightRig rig="glow" dir="t">
              <a:rot lat="0" lon="0" rev="14100000"/>
            </a:lightRig>
          </a:scene3d>
          <a:sp3d prstMaterial="softEdge">
            <a:bevelT w="127000" prst="artDeco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1831" y="-3267744"/>
            <a:ext cx="4336944" cy="2880000"/>
          </a:xfrm>
          <a:prstGeom prst="parallelogram">
            <a:avLst/>
          </a:prstGeom>
          <a:noFill/>
          <a:ln>
            <a:noFill/>
          </a:ln>
          <a:effectLst>
            <a:glow rad="139700">
              <a:schemeClr val="accent5">
                <a:satMod val="175000"/>
                <a:alpha val="40000"/>
              </a:schemeClr>
            </a:glow>
          </a:effectLst>
          <a:scene3d>
            <a:camera prst="orthographicFront">
              <a:rot lat="0" lon="0" rev="0"/>
            </a:camera>
            <a:lightRig rig="glow" dir="t">
              <a:rot lat="0" lon="0" rev="14100000"/>
            </a:lightRig>
          </a:scene3d>
          <a:sp3d prstMaterial="softEdge">
            <a:bevelT w="127000" prst="artDeco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312510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2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3941 -0.19708 L 0.03576 -0.19708 L 0.03576 -0.10756 L 0.11111 -0.10756 L 0.11111 -0.01781 L 0.18646 -0.01781 L 0.18646 0.07171 L 0.26163 0.07171 L 0.26163 0.16146 L 0.33698 0.16146 L 0.33698 0.25099 L 0.41232 0.25099 L 0.41232 0.34074 L 0.48767 0.34074 L 0.48767 0.43049 " pathEditMode="relative" rAng="0" ptsTypes="FFFFFFFFFFFFFFF">
                                      <p:cBhvr>
                                        <p:cTn id="6" dur="2000" fill="hold"/>
                                        <p:tgtEl>
                                          <p:spTgt spid="307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6354" y="3139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2000"/>
                            </p:stCondLst>
                            <p:childTnLst>
                              <p:par>
                                <p:cTn id="8" presetID="6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108 0.52325 C -0.129 0.68101 -0.12275 0.90238 -0.09983 0.89868 C -0.06702 0.89868 -0.06441 0.16077 -0.02535 0.1573 C 0.01007 0.1573 -0.00868 0.80268 0.02534 0.79991 C 0.06093 0.79991 0.04166 0.33264 0.07986 0.33264 C 0.11389 0.33264 0.09479 0.64909 0.12517 0.64909 C 0.15451 0.64909 0.13906 0.40666 0.16614 0.40666 C 0.18125 0.40666 0.18229 0.47328 0.18402 0.52325 " pathEditMode="relative" rAng="0" ptsTypes="ffffffff">
                                      <p:cBhvr>
                                        <p:cTn id="9" dur="20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5747" y="64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4000"/>
                            </p:stCondLst>
                            <p:childTnLst>
                              <p:par>
                                <p:cTn id="11" presetID="45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44444E-6 -0.01133 L 0.06493 -0.01133 C 0.09532 -0.01133 0.12969 -0.02544 0.16007 -0.02729 C 0.18247 -0.02729 0.22483 -0.01434 0.24393 -0.01434 C 0.27049 -0.01434 0.29705 -0.01827 0.34671 -0.01827 L 0.38091 -0.17326 L 0.41928 0.01365 L 0.46494 -0.01133 L 0.50261 -0.01827 L 0.59445 -0.01226 C 0.63629 -0.01527 0.67066 -0.02822 0.71233 -0.03331 C 0.72761 -0.03423 0.76198 -0.03539 0.78525 -0.03331 C 0.80764 -0.03123 0.82674 -0.01735 0.83421 -0.01642 C 0.84619 -0.01226 0.8724 -0.01642 0.88768 -0.01434 L 0.91094 -0.01133 L 0.95278 -0.01133 " pathEditMode="relative" rAng="0" ptsTypes="FfffFFFFFffffFFF">
                                      <p:cBhvr>
                                        <p:cTn id="12" dur="2000" fill="hold"/>
                                        <p:tgtEl>
                                          <p:spTgt spid="307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7639" y="-684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7504" y="260648"/>
            <a:ext cx="3456384" cy="851694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200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Гербу города Сосногорска</a:t>
            </a:r>
            <a:r>
              <a:rPr lang="ru-RU" sz="2200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/>
            </a:r>
            <a:br>
              <a:rPr lang="ru-RU" sz="2200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</a:br>
            <a:r>
              <a:rPr lang="ru-RU" dirty="0">
                <a:solidFill>
                  <a:schemeClr val="accent6">
                    <a:lumMod val="50000"/>
                  </a:schemeClr>
                </a:solidFill>
              </a:rPr>
              <a:t>Станислав </a:t>
            </a:r>
            <a:r>
              <a:rPr lang="ru-RU" dirty="0" err="1">
                <a:solidFill>
                  <a:schemeClr val="accent6">
                    <a:lumMod val="50000"/>
                  </a:schemeClr>
                </a:solidFill>
              </a:rPr>
              <a:t>Пахтушкин</a:t>
            </a: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1"/>
            <a:ext cx="5461446" cy="1643781"/>
          </a:xfrm>
        </p:spPr>
        <p:txBody>
          <a:bodyPr>
            <a:normAutofit fontScale="85000" lnSpcReduction="10000"/>
          </a:bodyPr>
          <a:lstStyle/>
          <a:p>
            <a:pPr marL="0" indent="0" algn="ctr">
              <a:buNone/>
            </a:pPr>
            <a:r>
              <a:rPr lang="ru-RU" b="1" dirty="0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К 30 - </a:t>
            </a:r>
            <a:r>
              <a:rPr lang="ru-RU" b="1" dirty="0" err="1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летию</a:t>
            </a:r>
            <a:r>
              <a:rPr lang="ru-RU" b="1" dirty="0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ru-RU" b="1" dirty="0" err="1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Сосногорского</a:t>
            </a:r>
            <a:r>
              <a:rPr lang="ru-RU" b="1" dirty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района в городе </a:t>
            </a:r>
            <a:r>
              <a:rPr lang="ru-RU" b="1" dirty="0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был установлен </a:t>
            </a:r>
          </a:p>
          <a:p>
            <a:pPr marL="0" indent="0" algn="ctr">
              <a:buNone/>
            </a:pPr>
            <a:r>
              <a:rPr lang="ru-RU" b="1" dirty="0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Герб </a:t>
            </a:r>
            <a:r>
              <a:rPr lang="ru-RU" b="1" dirty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Сосногорска </a:t>
            </a:r>
            <a:r>
              <a:rPr lang="ru-RU" b="1" dirty="0" smtClean="0">
                <a:ln w="1905">
                  <a:solidFill>
                    <a:srgbClr val="C00000"/>
                  </a:solidFill>
                </a:ln>
                <a:solidFill>
                  <a:srgbClr val="3A9DB8"/>
                </a:solidFill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- ГЛУХАРЬ</a:t>
            </a:r>
            <a:endParaRPr lang="ru-RU" b="1" dirty="0">
              <a:ln w="1905">
                <a:solidFill>
                  <a:srgbClr val="C00000"/>
                </a:solidFill>
              </a:ln>
              <a:solidFill>
                <a:srgbClr val="3A9DB8"/>
              </a:solidFill>
              <a:effectLst>
                <a:glow rad="63500">
                  <a:schemeClr val="accent2">
                    <a:satMod val="175000"/>
                    <a:alpha val="40000"/>
                  </a:schemeClr>
                </a:glow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pPr marL="0" indent="0">
              <a:buNone/>
            </a:pPr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251520" y="908720"/>
            <a:ext cx="3600400" cy="5217443"/>
          </a:xfrm>
        </p:spPr>
        <p:txBody>
          <a:bodyPr>
            <a:noAutofit/>
          </a:bodyPr>
          <a:lstStyle/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Событий масса в жизненном моменте,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Бегут года, календари листая.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Стал городским гербом на постаменте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Токующий Глухарь-царь птица Коми края.</a:t>
            </a:r>
          </a:p>
          <a:p>
            <a:endParaRPr lang="ru-RU" sz="1600" b="1" dirty="0">
              <a:ln w="1905">
                <a:solidFill>
                  <a:srgbClr val="680000"/>
                </a:solidFill>
              </a:ln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 большой любовью, с творческим горением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Стального Глухаря творец создал.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 раскрытым клювом, с мощным опереньем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Он сел на свой почётный пьедестал.</a:t>
            </a:r>
          </a:p>
          <a:p>
            <a:endParaRPr lang="ru-RU" sz="1600" b="1" dirty="0">
              <a:ln w="1905">
                <a:solidFill>
                  <a:srgbClr val="680000"/>
                </a:solidFill>
              </a:ln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Застывшая в призывной позе птица,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В любовном танце, словно на току,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Открыла в жизни новую страницу,</a:t>
            </a:r>
          </a:p>
          <a:p>
            <a:r>
              <a:rPr lang="ru-RU" sz="1600" b="1" dirty="0">
                <a:ln w="1905">
                  <a:solidFill>
                    <a:srgbClr val="680000"/>
                  </a:solidFill>
                </a:ln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Вписав в наш город славную строку.</a:t>
            </a:r>
          </a:p>
          <a:p>
            <a:endParaRPr lang="ru-RU" sz="1200" dirty="0"/>
          </a:p>
          <a:p>
            <a:endParaRPr lang="ru-RU" sz="1200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7389440"/>
            <a:ext cx="2880000" cy="4320000"/>
          </a:xfrm>
          <a:prstGeom prst="flowChartMagneticDisk">
            <a:avLst/>
          </a:prstGeom>
          <a:noFill/>
          <a:ln>
            <a:noFill/>
          </a:ln>
          <a:effectLst>
            <a:glow rad="228600">
              <a:schemeClr val="accent2">
                <a:satMod val="175000"/>
                <a:alpha val="40000"/>
              </a:schemeClr>
            </a:glow>
            <a:outerShdw blurRad="57785" dist="33020" dir="318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brightRoom" dir="t">
              <a:rot lat="0" lon="0" rev="600000"/>
            </a:lightRig>
          </a:scene3d>
          <a:sp3d prstMaterial="metal">
            <a:bevelT w="38100" h="57150" prst="angle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127102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800" decel="100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8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000"/>
                            </p:stCondLst>
                            <p:childTnLst>
                              <p:par>
                                <p:cTn id="14" presetID="3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800" decel="100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8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56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94444E-6 -4.86468E-6 L 0.52761 -0.79736 " pathEditMode="relative" rAng="0" ptsTypes="AA">
                                      <p:cBhvr>
                                        <p:cTn id="24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6372" y="-39880"/>
                                    </p:animMotion>
                                  </p:childTnLst>
                                </p:cTn>
                              </p:par>
                              <p:par>
                                <p:cTn id="25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7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8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9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0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4450"/>
                            </p:stCondLst>
                            <p:childTnLst>
                              <p:par>
                                <p:cTn id="3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4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5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6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7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6400"/>
                            </p:stCondLst>
                            <p:childTnLst>
                              <p:par>
                                <p:cTn id="3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1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2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3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4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8150"/>
                            </p:stCondLst>
                            <p:childTnLst>
                              <p:par>
                                <p:cTn id="46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8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9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0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1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10150"/>
                            </p:stCondLst>
                            <p:childTnLst>
                              <p:par>
                                <p:cTn id="53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5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6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7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8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12300"/>
                            </p:stCondLst>
                            <p:childTnLst>
                              <p:par>
                                <p:cTn id="60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2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3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4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5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6" fill="hold">
                            <p:stCondLst>
                              <p:cond delay="14500"/>
                            </p:stCondLst>
                            <p:childTnLst>
                              <p:par>
                                <p:cTn id="67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9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0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1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2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3" fill="hold">
                            <p:stCondLst>
                              <p:cond delay="16400"/>
                            </p:stCondLst>
                            <p:childTnLst>
                              <p:par>
                                <p:cTn id="74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6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7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8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9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0" fill="hold">
                            <p:stCondLst>
                              <p:cond delay="18500"/>
                            </p:stCondLst>
                            <p:childTnLst>
                              <p:par>
                                <p:cTn id="81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83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4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85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86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7" fill="hold">
                            <p:stCondLst>
                              <p:cond delay="20400"/>
                            </p:stCondLst>
                            <p:childTnLst>
                              <p:par>
                                <p:cTn id="88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0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1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2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93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4" fill="hold">
                            <p:stCondLst>
                              <p:cond delay="22300"/>
                            </p:stCondLst>
                            <p:childTnLst>
                              <p:par>
                                <p:cTn id="95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97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98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9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0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1" fill="hold">
                            <p:stCondLst>
                              <p:cond delay="24150"/>
                            </p:stCondLst>
                            <p:childTnLst>
                              <p:par>
                                <p:cTn id="102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04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05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06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7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8" fill="hold">
                            <p:stCondLst>
                              <p:cond delay="25950"/>
                            </p:stCondLst>
                            <p:childTnLst>
                              <p:par>
                                <p:cTn id="109" presetID="56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11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12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13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14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467544" y="1340768"/>
            <a:ext cx="7772400" cy="792088"/>
          </a:xfrm>
        </p:spPr>
        <p:txBody>
          <a:bodyPr>
            <a:prstTxWarp prst="textArchUp">
              <a:avLst/>
            </a:prstTxWarp>
            <a:normAutofit fontScale="90000"/>
          </a:bodyPr>
          <a:lstStyle/>
          <a:p>
            <a:r>
              <a:rPr lang="ru-RU" sz="4000" dirty="0">
                <a:solidFill>
                  <a:srgbClr val="C00000"/>
                </a:solidFill>
              </a:rPr>
              <a:t>Юбилею Республики Коми</a:t>
            </a:r>
            <a:br>
              <a:rPr lang="ru-RU" sz="4000" dirty="0">
                <a:solidFill>
                  <a:srgbClr val="C00000"/>
                </a:solidFill>
              </a:rPr>
            </a:br>
            <a:r>
              <a:rPr lang="ru-RU" sz="2700" dirty="0">
                <a:solidFill>
                  <a:srgbClr val="C00000"/>
                </a:solidFill>
              </a:rPr>
              <a:t/>
            </a:r>
            <a:br>
              <a:rPr lang="ru-RU" sz="2700" dirty="0">
                <a:solidFill>
                  <a:srgbClr val="C00000"/>
                </a:solidFill>
              </a:rPr>
            </a:b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764704"/>
            <a:ext cx="6400800" cy="5832648"/>
          </a:xfrm>
        </p:spPr>
        <p:txBody>
          <a:bodyPr>
            <a:normAutofit fontScale="55000" lnSpcReduction="20000"/>
          </a:bodyPr>
          <a:lstStyle/>
          <a:p>
            <a:r>
              <a:rPr lang="ru-RU" b="1" dirty="0" smtClean="0">
                <a:solidFill>
                  <a:srgbClr val="C00000"/>
                </a:solidFill>
              </a:rPr>
              <a:t>Багрянцем </a:t>
            </a:r>
            <a:r>
              <a:rPr lang="ru-RU" b="1" dirty="0">
                <a:solidFill>
                  <a:srgbClr val="C00000"/>
                </a:solidFill>
              </a:rPr>
              <a:t>пылают над </a:t>
            </a:r>
            <a:r>
              <a:rPr lang="ru-RU" b="1" dirty="0" err="1">
                <a:solidFill>
                  <a:srgbClr val="C00000"/>
                </a:solidFill>
              </a:rPr>
              <a:t>пармой</a:t>
            </a:r>
            <a:r>
              <a:rPr lang="ru-RU" b="1" dirty="0">
                <a:solidFill>
                  <a:srgbClr val="C00000"/>
                </a:solidFill>
              </a:rPr>
              <a:t> рассветы,</a:t>
            </a:r>
          </a:p>
          <a:p>
            <a:r>
              <a:rPr lang="ru-RU" b="1" dirty="0">
                <a:solidFill>
                  <a:srgbClr val="C00000"/>
                </a:solidFill>
              </a:rPr>
              <a:t>Полночные звёзды тускнеют вдали.</a:t>
            </a:r>
          </a:p>
          <a:p>
            <a:r>
              <a:rPr lang="ru-RU" b="1" dirty="0">
                <a:solidFill>
                  <a:srgbClr val="C00000"/>
                </a:solidFill>
              </a:rPr>
              <a:t>Мы наши сердца отдаём беззаветно,</a:t>
            </a:r>
          </a:p>
          <a:p>
            <a:r>
              <a:rPr lang="ru-RU" b="1" dirty="0">
                <a:solidFill>
                  <a:srgbClr val="C00000"/>
                </a:solidFill>
              </a:rPr>
              <a:t>И будням, и праздникам Коми земли.</a:t>
            </a:r>
          </a:p>
          <a:p>
            <a:r>
              <a:rPr lang="ru-RU" b="1" dirty="0">
                <a:solidFill>
                  <a:srgbClr val="C00000"/>
                </a:solidFill>
              </a:rPr>
              <a:t> </a:t>
            </a:r>
          </a:p>
          <a:p>
            <a:r>
              <a:rPr lang="ru-RU" b="1" dirty="0">
                <a:solidFill>
                  <a:srgbClr val="C00000"/>
                </a:solidFill>
              </a:rPr>
              <a:t>Кто раз побывал здесь, тот помнит и знает,</a:t>
            </a:r>
          </a:p>
          <a:p>
            <a:r>
              <a:rPr lang="ru-RU" b="1" dirty="0">
                <a:solidFill>
                  <a:srgbClr val="C00000"/>
                </a:solidFill>
              </a:rPr>
              <a:t>Работою славится наш человек.</a:t>
            </a:r>
          </a:p>
          <a:p>
            <a:r>
              <a:rPr lang="ru-RU" b="1" dirty="0">
                <a:solidFill>
                  <a:srgbClr val="C00000"/>
                </a:solidFill>
              </a:rPr>
              <a:t>Мы песни слагаем о доблестном крае,</a:t>
            </a:r>
          </a:p>
          <a:p>
            <a:r>
              <a:rPr lang="ru-RU" b="1" dirty="0">
                <a:solidFill>
                  <a:srgbClr val="C00000"/>
                </a:solidFill>
              </a:rPr>
              <a:t>Земля эта щедрая в сердце навек.</a:t>
            </a:r>
          </a:p>
          <a:p>
            <a:endParaRPr lang="ru-RU" b="1" dirty="0">
              <a:solidFill>
                <a:srgbClr val="C00000"/>
              </a:solidFill>
            </a:endParaRPr>
          </a:p>
          <a:p>
            <a:r>
              <a:rPr lang="ru-RU" b="1" dirty="0">
                <a:solidFill>
                  <a:srgbClr val="C00000"/>
                </a:solidFill>
              </a:rPr>
              <a:t>Таёжное море, уральские горы,</a:t>
            </a:r>
          </a:p>
          <a:p>
            <a:r>
              <a:rPr lang="ru-RU" b="1" dirty="0">
                <a:solidFill>
                  <a:srgbClr val="C00000"/>
                </a:solidFill>
              </a:rPr>
              <a:t>Крутые изгибы порожистых рек.</a:t>
            </a:r>
          </a:p>
          <a:p>
            <a:r>
              <a:rPr lang="ru-RU" b="1" dirty="0">
                <a:solidFill>
                  <a:srgbClr val="C00000"/>
                </a:solidFill>
              </a:rPr>
              <a:t>Печора и Ижма дают силу жизни,</a:t>
            </a:r>
          </a:p>
          <a:p>
            <a:r>
              <a:rPr lang="ru-RU" b="1" dirty="0">
                <a:solidFill>
                  <a:srgbClr val="C00000"/>
                </a:solidFill>
              </a:rPr>
              <a:t>На их берегах строит дом человек.</a:t>
            </a:r>
          </a:p>
          <a:p>
            <a:endParaRPr lang="ru-RU" b="1" dirty="0">
              <a:solidFill>
                <a:srgbClr val="C00000"/>
              </a:solidFill>
            </a:endParaRPr>
          </a:p>
          <a:p>
            <a:r>
              <a:rPr lang="ru-RU" b="1" dirty="0">
                <a:solidFill>
                  <a:srgbClr val="C00000"/>
                </a:solidFill>
              </a:rPr>
              <a:t>Расти, процветай, всем на радость живущим,</a:t>
            </a:r>
          </a:p>
          <a:p>
            <a:r>
              <a:rPr lang="ru-RU" b="1" dirty="0">
                <a:solidFill>
                  <a:srgbClr val="C00000"/>
                </a:solidFill>
              </a:rPr>
              <a:t>К столетью уверенно,  смело шагай,</a:t>
            </a:r>
          </a:p>
          <a:p>
            <a:r>
              <a:rPr lang="ru-RU" b="1" dirty="0">
                <a:solidFill>
                  <a:srgbClr val="C00000"/>
                </a:solidFill>
              </a:rPr>
              <a:t>Ты только поверь: в недалёком грядущем, </a:t>
            </a:r>
          </a:p>
          <a:p>
            <a:r>
              <a:rPr lang="ru-RU" b="1" dirty="0">
                <a:solidFill>
                  <a:srgbClr val="C00000"/>
                </a:solidFill>
              </a:rPr>
              <a:t>Мы сделаем краше суровый наш край</a:t>
            </a:r>
            <a:r>
              <a:rPr lang="ru-RU" b="1" dirty="0" smtClean="0">
                <a:solidFill>
                  <a:srgbClr val="C00000"/>
                </a:solidFill>
              </a:rPr>
              <a:t>.</a:t>
            </a:r>
          </a:p>
          <a:p>
            <a:r>
              <a:rPr lang="ru-RU" b="1" dirty="0">
                <a:solidFill>
                  <a:srgbClr val="C00000"/>
                </a:solidFill>
              </a:rPr>
              <a:t> </a:t>
            </a:r>
            <a:r>
              <a:rPr lang="ru-RU" b="1" dirty="0" smtClean="0">
                <a:solidFill>
                  <a:srgbClr val="C00000"/>
                </a:solidFill>
              </a:rPr>
              <a:t>                                  </a:t>
            </a:r>
          </a:p>
          <a:p>
            <a:r>
              <a:rPr lang="ru-RU" b="1" dirty="0">
                <a:solidFill>
                  <a:srgbClr val="C00000"/>
                </a:solidFill>
              </a:rPr>
              <a:t> </a:t>
            </a:r>
            <a:r>
              <a:rPr lang="ru-RU" b="1" dirty="0" smtClean="0">
                <a:solidFill>
                  <a:srgbClr val="C00000"/>
                </a:solidFill>
              </a:rPr>
              <a:t>                               (Станислав </a:t>
            </a:r>
            <a:r>
              <a:rPr lang="ru-RU" b="1" dirty="0" err="1" smtClean="0">
                <a:solidFill>
                  <a:srgbClr val="C00000"/>
                </a:solidFill>
              </a:rPr>
              <a:t>Пахтушкин</a:t>
            </a:r>
            <a:r>
              <a:rPr lang="ru-RU" b="1" dirty="0" smtClean="0">
                <a:solidFill>
                  <a:srgbClr val="C00000"/>
                </a:solidFill>
              </a:rPr>
              <a:t>)</a:t>
            </a:r>
            <a:endParaRPr lang="ru-RU" b="1" dirty="0">
              <a:solidFill>
                <a:srgbClr val="C00000"/>
              </a:solidFill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8662" y="836712"/>
            <a:ext cx="1914525" cy="2882900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430261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36" presetClass="emph" presetSubtype="0" fill="hold" grpId="1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950"/>
                            </p:stCondLst>
                            <p:childTnLst>
                              <p:par>
                                <p:cTn id="17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2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200"/>
                            </p:stCondLst>
                            <p:childTnLst>
                              <p:par>
                                <p:cTn id="23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2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450"/>
                            </p:stCondLst>
                            <p:childTnLst>
                              <p:par>
                                <p:cTn id="29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2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2700"/>
                            </p:stCondLst>
                            <p:childTnLst>
                              <p:par>
                                <p:cTn id="3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2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" dur="2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2950"/>
                            </p:stCondLst>
                            <p:childTnLst>
                              <p:par>
                                <p:cTn id="4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25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25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25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200"/>
                            </p:stCondLst>
                            <p:childTnLst>
                              <p:par>
                                <p:cTn id="47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25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25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" dur="25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3450"/>
                            </p:stCondLst>
                            <p:childTnLst>
                              <p:par>
                                <p:cTn id="53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25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25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7" dur="25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3700"/>
                            </p:stCondLst>
                            <p:childTnLst>
                              <p:par>
                                <p:cTn id="59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25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25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3" dur="25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3950"/>
                            </p:stCondLst>
                            <p:childTnLst>
                              <p:par>
                                <p:cTn id="6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25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25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9" dur="25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>
                            <p:stCondLst>
                              <p:cond delay="4200"/>
                            </p:stCondLst>
                            <p:childTnLst>
                              <p:par>
                                <p:cTn id="7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" dur="25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25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" dur="25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6" fill="hold">
                            <p:stCondLst>
                              <p:cond delay="4450"/>
                            </p:stCondLst>
                            <p:childTnLst>
                              <p:par>
                                <p:cTn id="77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9" dur="25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25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1" dur="25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2" fill="hold">
                            <p:stCondLst>
                              <p:cond delay="4700"/>
                            </p:stCondLst>
                            <p:childTnLst>
                              <p:par>
                                <p:cTn id="83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5" dur="25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25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7" dur="25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8" fill="hold">
                            <p:stCondLst>
                              <p:cond delay="4950"/>
                            </p:stCondLst>
                            <p:childTnLst>
                              <p:par>
                                <p:cTn id="89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1" dur="25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" dur="25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3" dur="250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4" fill="hold">
                            <p:stCondLst>
                              <p:cond delay="5200"/>
                            </p:stCondLst>
                            <p:childTnLst>
                              <p:par>
                                <p:cTn id="9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7" dur="25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" dur="250" fill="hold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9" dur="250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0" fill="hold">
                            <p:stCondLst>
                              <p:cond delay="5450"/>
                            </p:stCondLst>
                            <p:childTnLst>
                              <p:par>
                                <p:cTn id="10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3" dur="25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" dur="250" fill="hold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5" dur="250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6" fill="hold">
                            <p:stCondLst>
                              <p:cond delay="5700"/>
                            </p:stCondLst>
                            <p:childTnLst>
                              <p:par>
                                <p:cTn id="107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9" dur="25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0" dur="250" fill="hold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1" dur="250"/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2" fill="hold">
                            <p:stCondLst>
                              <p:cond delay="5950"/>
                            </p:stCondLst>
                            <p:childTnLst>
                              <p:par>
                                <p:cTn id="113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5" dur="25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6" dur="250" fill="hold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7" dur="250"/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8" fill="hold">
                            <p:stCondLst>
                              <p:cond delay="6200"/>
                            </p:stCondLst>
                            <p:childTnLst>
                              <p:par>
                                <p:cTn id="11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2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2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2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4" fill="hold">
                            <p:stCondLst>
                              <p:cond delay="7250"/>
                            </p:stCondLst>
                            <p:childTnLst>
                              <p:par>
                                <p:cTn id="12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2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2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2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2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0" fill="hold">
                            <p:stCondLst>
                              <p:cond delay="8200"/>
                            </p:stCondLst>
                            <p:childTnLst>
                              <p:par>
                                <p:cTn id="13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3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3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3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6" fill="hold">
                            <p:stCondLst>
                              <p:cond delay="9150"/>
                            </p:stCondLst>
                            <p:childTnLst>
                              <p:par>
                                <p:cTn id="13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3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3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4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2" fill="hold">
                            <p:stCondLst>
                              <p:cond delay="10100"/>
                            </p:stCondLst>
                            <p:childTnLst>
                              <p:par>
                                <p:cTn id="14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4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4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4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4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8" fill="hold">
                            <p:stCondLst>
                              <p:cond delay="10325"/>
                            </p:stCondLst>
                            <p:childTnLst>
                              <p:par>
                                <p:cTn id="14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5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5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5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4" fill="hold">
                            <p:stCondLst>
                              <p:cond delay="11425"/>
                            </p:stCondLst>
                            <p:childTnLst>
                              <p:par>
                                <p:cTn id="15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5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5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5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5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0" fill="hold">
                            <p:stCondLst>
                              <p:cond delay="12300"/>
                            </p:stCondLst>
                            <p:childTnLst>
                              <p:par>
                                <p:cTn id="16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6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6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6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6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6" fill="hold">
                            <p:stCondLst>
                              <p:cond delay="13275"/>
                            </p:stCondLst>
                            <p:childTnLst>
                              <p:par>
                                <p:cTn id="16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6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6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7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7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2" fill="hold">
                            <p:stCondLst>
                              <p:cond delay="14175"/>
                            </p:stCondLst>
                            <p:childTnLst>
                              <p:par>
                                <p:cTn id="17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7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7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7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7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8" fill="hold">
                            <p:stCondLst>
                              <p:cond delay="15050"/>
                            </p:stCondLst>
                            <p:childTnLst>
                              <p:par>
                                <p:cTn id="17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8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8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8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8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4" fill="hold">
                            <p:stCondLst>
                              <p:cond delay="15925"/>
                            </p:stCondLst>
                            <p:childTnLst>
                              <p:par>
                                <p:cTn id="18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8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8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8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8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0" fill="hold">
                            <p:stCondLst>
                              <p:cond delay="16775"/>
                            </p:stCondLst>
                            <p:childTnLst>
                              <p:par>
                                <p:cTn id="191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9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9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19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19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6" fill="hold">
                            <p:stCondLst>
                              <p:cond delay="17700"/>
                            </p:stCondLst>
                            <p:childTnLst>
                              <p:par>
                                <p:cTn id="197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19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19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0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0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2" fill="hold">
                            <p:stCondLst>
                              <p:cond delay="18850"/>
                            </p:stCondLst>
                            <p:childTnLst>
                              <p:par>
                                <p:cTn id="203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204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20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0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0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8" fill="hold">
                            <p:stCondLst>
                              <p:cond delay="19800"/>
                            </p:stCondLst>
                            <p:childTnLst>
                              <p:par>
                                <p:cTn id="209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210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21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12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1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4" fill="hold">
                            <p:stCondLst>
                              <p:cond delay="20875"/>
                            </p:stCondLst>
                            <p:childTnLst>
                              <p:par>
                                <p:cTn id="215" presetID="36" presetClass="emph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Scale>
                                      <p:cBhvr>
                                        <p:cTn id="216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  <p:to x="80000" y="100000"/>
                                    </p:animScale>
                                    <p:anim by="(#ppt_w*0.10)" calcmode="lin" valueType="num">
                                      <p:cBhvr>
                                        <p:cTn id="21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by="(-#ppt_w*0.10)" calcmode="lin" valueType="num">
                                      <p:cBhvr>
                                        <p:cTn id="218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-480000">
                                      <p:cBhvr>
                                        <p:cTn id="21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0" fill="hold">
                            <p:stCondLst>
                              <p:cond delay="21825"/>
                            </p:stCondLst>
                            <p:childTnLst>
                              <p:par>
                                <p:cTn id="221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3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4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5" dur="1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6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8" dur="25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9" dur="250" fill="hold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0" dur="250"/>
                                        <p:tgtEl>
                                          <p:spTgt spid="3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5" name="j0214098.wav">
            <a:hlinkClick r:id="" action="ppaction://media"/>
          </p:cNvPr>
          <p:cNvPicPr>
            <a:picLocks noGrp="1" noChangeAspect="1"/>
          </p:cNvPicPr>
          <p:nvPr>
            <p:ph idx="1"/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267200" y="3557588"/>
            <a:ext cx="609600" cy="609600"/>
          </a:xfrm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050" y="-11257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 descr="http://www.cdschools.org/cms/lib04/PA09000075/Centricity/Domain/1419/hand_applause_animated_avatar_98x98_19584.gif"/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5816" y="2708920"/>
            <a:ext cx="2857500" cy="2857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ttp://img-fotki.yandex.ru/get/3814/astrav2008.11c/0_3900a_ff22831a_L"/>
          <p:cNvPicPr>
            <a:picLocks noChangeAspect="1" noChangeArrowheads="1" noCrop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720" y="1202385"/>
            <a:ext cx="5435443" cy="12961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35693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744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"/>
                </p:tgtEl>
              </p:cMediaNode>
            </p:audi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467544" y="620688"/>
            <a:ext cx="8208912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ru-RU" altLang="ru-RU" u="sng" dirty="0" smtClean="0">
              <a:hlinkClick r:id="rId3"/>
            </a:endParaRPr>
          </a:p>
          <a:p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Используемые интернет </a:t>
            </a:r>
            <a:r>
              <a:rPr lang="ru-RU" altLang="ru-RU" sz="1400" u="sng" dirty="0" err="1" smtClean="0"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рессурсы</a:t>
            </a:r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:</a:t>
            </a:r>
          </a:p>
          <a:p>
            <a:endParaRPr lang="ru-RU" altLang="ru-RU" sz="1400" u="sng" dirty="0" smtClean="0">
              <a:latin typeface="Times New Roman" panose="02020603050405020304" pitchFamily="18" charset="0"/>
              <a:cs typeface="Times New Roman" panose="02020603050405020304" pitchFamily="18" charset="0"/>
              <a:hlinkClick r:id="rId3"/>
            </a:endParaRPr>
          </a:p>
          <a:p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www.pgbooks.ru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4"/>
              </a:rPr>
              <a:t>http://komionline.ru/republic/about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http://simvolika.rsl.ru/index.php?doc=104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alt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http://www.rkomi.ru - официальный портал Республики Коми</a:t>
            </a:r>
          </a:p>
          <a:p>
            <a:r>
              <a:rPr lang="ru-RU" altLang="ru-RU" sz="1400" u="sng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6"/>
              </a:rPr>
              <a:t>http://www.statesymbol.ru/russymbols/regions/20050418/39594808.html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alt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7"/>
              </a:rPr>
              <a:t>http://geraldika.ru/symbols/2475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altLang="ru-RU" sz="1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Стихи.ру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8"/>
              </a:rPr>
              <a:t>http</a:t>
            </a:r>
            <a:r>
              <a:rPr lang="ru-RU" sz="1400" dirty="0">
                <a:latin typeface="Times New Roman" panose="02020603050405020304" pitchFamily="18" charset="0"/>
                <a:cs typeface="Times New Roman" panose="02020603050405020304" pitchFamily="18" charset="0"/>
                <a:hlinkClick r:id="rId8"/>
              </a:rPr>
              <a:t>://</a:t>
            </a:r>
            <a:r>
              <a:rPr 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8"/>
              </a:rPr>
              <a:t>sosnogorsk.org</a:t>
            </a:r>
            <a:r>
              <a:rPr 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</a:t>
            </a:r>
          </a:p>
          <a:p>
            <a:r>
              <a:rPr lang="ru-RU" alt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Информационный портал Сосногорска</a:t>
            </a:r>
          </a:p>
          <a:p>
            <a:r>
              <a:rPr lang="en-US" altLang="ru-RU" sz="1400" dirty="0">
                <a:latin typeface="Times New Roman" panose="02020603050405020304" pitchFamily="18" charset="0"/>
                <a:cs typeface="Times New Roman" panose="02020603050405020304" pitchFamily="18" charset="0"/>
                <a:hlinkClick r:id="rId9"/>
              </a:rPr>
              <a:t>http://</a:t>
            </a:r>
            <a:r>
              <a:rPr lang="en-US" alt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9"/>
              </a:rPr>
              <a:t>zanimatika.narod.ru/Detsad.htm</a:t>
            </a:r>
            <a:endParaRPr lang="ru-RU" altLang="ru-RU" sz="1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altLang="ru-RU" sz="1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http://</a:t>
            </a:r>
            <a:r>
              <a:rPr lang="en-US" altLang="ru-RU" sz="1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data.iplayer.fm</a:t>
            </a:r>
            <a:endParaRPr lang="ru-RU" altLang="ru-RU" sz="1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751031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933</TotalTime>
  <Words>2217</Words>
  <Application>Microsoft Office PowerPoint</Application>
  <PresentationFormat>Экран (4:3)</PresentationFormat>
  <Paragraphs>351</Paragraphs>
  <Slides>23</Slides>
  <Notes>1</Notes>
  <HiddenSlides>0</HiddenSlides>
  <MMClips>2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23</vt:i4>
      </vt:variant>
    </vt:vector>
  </HeadingPairs>
  <TitlesOfParts>
    <vt:vector size="24" baseType="lpstr">
      <vt:lpstr>Тема Office</vt:lpstr>
      <vt:lpstr>Живу. Люблю. Горжусь. </vt:lpstr>
      <vt:lpstr>Родной город. Моя земля. Цель:  формирование Коми национального менталитета у детей дошкольного возраста . Задачи:  воспитывать любовь и уважение к малой Родине, чувство патриотизма на основе формирования представлений о родном городе, знакомство с  его символикой, достопримечательностями. Развивать нравственные и волевые качества. </vt:lpstr>
      <vt:lpstr>Презентация PowerPoint</vt:lpstr>
      <vt:lpstr>Презентация PowerPoint</vt:lpstr>
      <vt:lpstr> </vt:lpstr>
      <vt:lpstr> Государственный  герб Республики Коми </vt:lpstr>
      <vt:lpstr>Сосногорск</vt:lpstr>
      <vt:lpstr>Расположение Сосногорска</vt:lpstr>
      <vt:lpstr>Флаг Сосногорска</vt:lpstr>
      <vt:lpstr>Герб Сосногорска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Песня о детских врачах Станислав Пахтушкин </vt:lpstr>
      <vt:lpstr>О Ледовом дворце Звёздный Станислав Пахтушкин </vt:lpstr>
      <vt:lpstr>Презентация PowerPoint</vt:lpstr>
      <vt:lpstr>Гербу города Сосногорска Станислав Пахтушкин </vt:lpstr>
      <vt:lpstr>Юбилею Республики Коми  </vt:lpstr>
      <vt:lpstr>Презентация PowerPoint</vt:lpstr>
      <vt:lpstr>Презентация PowerPoint</vt:lpstr>
    </vt:vector>
  </TitlesOfParts>
  <Company>Home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Admin</dc:creator>
  <cp:lastModifiedBy>Admin</cp:lastModifiedBy>
  <cp:revision>62</cp:revision>
  <dcterms:created xsi:type="dcterms:W3CDTF">2016-03-30T08:48:51Z</dcterms:created>
  <dcterms:modified xsi:type="dcterms:W3CDTF">2016-04-21T08:59:48Z</dcterms:modified>
</cp:coreProperties>
</file>