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0" r:id="rId4"/>
    <p:sldId id="264" r:id="rId5"/>
    <p:sldId id="265" r:id="rId6"/>
    <p:sldId id="258" r:id="rId7"/>
    <p:sldId id="259" r:id="rId8"/>
    <p:sldId id="262" r:id="rId9"/>
    <p:sldId id="263" r:id="rId10"/>
    <p:sldId id="268" r:id="rId11"/>
    <p:sldId id="269" r:id="rId12"/>
    <p:sldId id="261" r:id="rId13"/>
    <p:sldId id="266" r:id="rId14"/>
    <p:sldId id="267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42" autoAdjust="0"/>
    <p:restoredTop sz="94660"/>
  </p:normalViewPr>
  <p:slideViewPr>
    <p:cSldViewPr snapToGrid="0">
      <p:cViewPr varScale="1">
        <p:scale>
          <a:sx n="80" d="100"/>
          <a:sy n="80" d="100"/>
        </p:scale>
        <p:origin x="-102" y="-58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BF6D1-3186-4A80-9442-E8747C6FC6EC}" type="datetimeFigureOut">
              <a:rPr lang="ru-RU" smtClean="0"/>
              <a:t>17.02.2018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FB2A6-27E2-471E-97E2-45AD420B51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20978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BF6D1-3186-4A80-9442-E8747C6FC6EC}" type="datetimeFigureOut">
              <a:rPr lang="ru-RU" smtClean="0"/>
              <a:t>17.02.2018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FB2A6-27E2-471E-97E2-45AD420B51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06271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BF6D1-3186-4A80-9442-E8747C6FC6EC}" type="datetimeFigureOut">
              <a:rPr lang="ru-RU" smtClean="0"/>
              <a:t>17.02.2018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FB2A6-27E2-471E-97E2-45AD420B5161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3563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BF6D1-3186-4A80-9442-E8747C6FC6EC}" type="datetimeFigureOut">
              <a:rPr lang="ru-RU" smtClean="0"/>
              <a:t>17.02.2018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FB2A6-27E2-471E-97E2-45AD420B51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91841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BF6D1-3186-4A80-9442-E8747C6FC6EC}" type="datetimeFigureOut">
              <a:rPr lang="ru-RU" smtClean="0"/>
              <a:t>17.02.2018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FB2A6-27E2-471E-97E2-45AD420B5161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300761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BF6D1-3186-4A80-9442-E8747C6FC6EC}" type="datetimeFigureOut">
              <a:rPr lang="ru-RU" smtClean="0"/>
              <a:t>17.02.2018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FB2A6-27E2-471E-97E2-45AD420B51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48574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BF6D1-3186-4A80-9442-E8747C6FC6EC}" type="datetimeFigureOut">
              <a:rPr lang="ru-RU" smtClean="0"/>
              <a:t>17.02.2018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FB2A6-27E2-471E-97E2-45AD420B51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1882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BF6D1-3186-4A80-9442-E8747C6FC6EC}" type="datetimeFigureOut">
              <a:rPr lang="ru-RU" smtClean="0"/>
              <a:t>17.02.2018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FB2A6-27E2-471E-97E2-45AD420B51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8837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BF6D1-3186-4A80-9442-E8747C6FC6EC}" type="datetimeFigureOut">
              <a:rPr lang="ru-RU" smtClean="0"/>
              <a:t>17.02.2018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FB2A6-27E2-471E-97E2-45AD420B51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81554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BF6D1-3186-4A80-9442-E8747C6FC6EC}" type="datetimeFigureOut">
              <a:rPr lang="ru-RU" smtClean="0"/>
              <a:t>17.02.2018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FB2A6-27E2-471E-97E2-45AD420B51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08169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BF6D1-3186-4A80-9442-E8747C6FC6EC}" type="datetimeFigureOut">
              <a:rPr lang="ru-RU" smtClean="0"/>
              <a:t>17.02.2018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FB2A6-27E2-471E-97E2-45AD420B51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65335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BF6D1-3186-4A80-9442-E8747C6FC6EC}" type="datetimeFigureOut">
              <a:rPr lang="ru-RU" smtClean="0"/>
              <a:t>17.02.2018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FB2A6-27E2-471E-97E2-45AD420B51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22163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BF6D1-3186-4A80-9442-E8747C6FC6EC}" type="datetimeFigureOut">
              <a:rPr lang="ru-RU" smtClean="0"/>
              <a:t>17.02.2018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FB2A6-27E2-471E-97E2-45AD420B51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67199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BF6D1-3186-4A80-9442-E8747C6FC6EC}" type="datetimeFigureOut">
              <a:rPr lang="ru-RU" smtClean="0"/>
              <a:t>17.02.2018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FB2A6-27E2-471E-97E2-45AD420B51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50656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BF6D1-3186-4A80-9442-E8747C6FC6EC}" type="datetimeFigureOut">
              <a:rPr lang="ru-RU" smtClean="0"/>
              <a:t>17.02.2018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FB2A6-27E2-471E-97E2-45AD420B51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30892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BF6D1-3186-4A80-9442-E8747C6FC6EC}" type="datetimeFigureOut">
              <a:rPr lang="ru-RU" smtClean="0"/>
              <a:t>17.02.2018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FB2A6-27E2-471E-97E2-45AD420B51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49269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BF6D1-3186-4A80-9442-E8747C6FC6EC}" type="datetimeFigureOut">
              <a:rPr lang="ru-RU" smtClean="0"/>
              <a:t>17.02.2018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B0DFB2A6-27E2-471E-97E2-45AD420B51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0318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587022"/>
            <a:ext cx="9144000" cy="2901613"/>
          </a:xfrm>
        </p:spPr>
        <p:txBody>
          <a:bodyPr>
            <a:normAutofit/>
          </a:bodyPr>
          <a:lstStyle/>
          <a:p>
            <a:pPr algn="ctr"/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«Семья»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адаптационный клуб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488635"/>
            <a:ext cx="9144000" cy="3160520"/>
          </a:xfrm>
        </p:spPr>
        <p:txBody>
          <a:bodyPr>
            <a:normAutofit lnSpcReduction="10000"/>
          </a:bodyPr>
          <a:lstStyle/>
          <a:p>
            <a:endParaRPr lang="ru-RU" dirty="0"/>
          </a:p>
          <a:p>
            <a:pPr algn="ctr"/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Психолого-педагогическое сопровождение детей </a:t>
            </a:r>
          </a:p>
          <a:p>
            <a:pPr algn="ctr"/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адаптационный период</a:t>
            </a:r>
          </a:p>
          <a:p>
            <a:pPr algn="ctr"/>
            <a:endParaRPr lang="ru-RU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 педагог-психолог МБДОУ «Золотой ключик»</a:t>
            </a:r>
          </a:p>
          <a:p>
            <a:pPr algn="ctr"/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Сидорова Н.В.</a:t>
            </a:r>
          </a:p>
          <a:p>
            <a:pPr algn="ctr"/>
            <a:endParaRPr lang="ru-RU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2017-2018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941" y="249382"/>
            <a:ext cx="2686942" cy="2493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52105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03564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мероприятий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9833" y="1389414"/>
            <a:ext cx="8596668" cy="45806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Первый раз в детский сад» круглый стол для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родителей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Проведен 29.09.17., участники – родители детей адаптационных групп№5,6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присутствовало 31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человек.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Ответственные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педагог-психолог, воспитатели,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медики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408" y="3135084"/>
            <a:ext cx="6092042" cy="3426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0874" y="1110342"/>
            <a:ext cx="3019857" cy="4975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15714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56062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мероприятий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6082" y="1151906"/>
            <a:ext cx="8596668" cy="5269467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Ведение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листов адаптации в течение адаптационного периода.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Наблюдение за детьми  в течение адаптационного периода.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Консультирование родителей, педагогов и родителей (индивидуальное, групповое).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памяток, буклетов, стендовых консультаций.</a:t>
            </a:r>
          </a:p>
          <a:p>
            <a:pPr>
              <a:buFont typeface="Wingdings" panose="05000000000000000000" pitchFamily="2" charset="2"/>
              <a:buChar char="Ø"/>
            </a:pP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75" y="3898074"/>
            <a:ext cx="3681352" cy="2761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0748" y="2422566"/>
            <a:ext cx="3177392" cy="4236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372" y="3918857"/>
            <a:ext cx="3653641" cy="2740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1995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32" y="158338"/>
            <a:ext cx="8596668" cy="815439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878775"/>
            <a:ext cx="8596668" cy="391885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dirty="0">
                <a:solidFill>
                  <a:schemeClr val="tx1"/>
                </a:solidFill>
              </a:rPr>
              <a:t>       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завершении периода адаптации позволяет судить лишь стабилизация всех показателей, как физических, так и психических:</a:t>
            </a:r>
          </a:p>
          <a:p>
            <a:pPr marL="0" indent="0">
              <a:buNone/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Хороший аппетит.</a:t>
            </a:r>
          </a:p>
          <a:p>
            <a:pPr marL="0" indent="0">
              <a:buNone/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Спокойный сон.</a:t>
            </a:r>
          </a:p>
          <a:p>
            <a:pPr marL="0" indent="0">
              <a:buNone/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Охотное общение с другими детьми.</a:t>
            </a:r>
          </a:p>
          <a:p>
            <a:pPr marL="0" indent="0">
              <a:buNone/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Адекватная реакция на любые предложения взрослых.</a:t>
            </a:r>
          </a:p>
          <a:p>
            <a:pPr marL="0" indent="0">
              <a:buNone/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5.Нормальное эмоциональное состояние.</a:t>
            </a:r>
          </a:p>
          <a:p>
            <a:pPr marL="0" indent="0">
              <a:buNone/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Если у ребенка хорошие адаптационные возможности, он будет одинаково успешно приспосабливаться и к новому детскому коллективу, и к новым занятиям, с к новому воспитателю. Если же по листу адаптации мы видим, что у ребенка имеются признаки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дезадаптации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то в будущем, в случае каких-либо изменений условий (социальных, экономических и др.) к такому ребенку должно быть проявлено дополнительное внимание.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455" y="4788725"/>
            <a:ext cx="2576945" cy="1932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4759" y="118754"/>
            <a:ext cx="2467099" cy="3289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0727" y="4797631"/>
            <a:ext cx="2565070" cy="192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1167" y="3507179"/>
            <a:ext cx="2410691" cy="3214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4132" y="4797631"/>
            <a:ext cx="2664870" cy="1862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71831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адаптации</a:t>
            </a:r>
            <a:br>
              <a:rPr lang="ru-RU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МБДОУ «Золотой ключик»</a:t>
            </a:r>
            <a:endParaRPr lang="ru-RU" sz="36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Прибыли – 61 человек</a:t>
            </a:r>
          </a:p>
          <a:p>
            <a:pPr marL="0" indent="0">
              <a:buNone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Адаптировались – 54 человека - 89%</a:t>
            </a:r>
          </a:p>
          <a:p>
            <a:pPr marL="0" indent="0">
              <a:buNone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Легкая адаптация – 41 человек - 77%</a:t>
            </a:r>
          </a:p>
          <a:p>
            <a:pPr marL="0" indent="0">
              <a:buNone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Средняя адаптация – 7 человек – 14%</a:t>
            </a:r>
          </a:p>
          <a:p>
            <a:pPr marL="0" indent="0">
              <a:buNone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Тяжелая адаптация – 5 человек – 9%</a:t>
            </a:r>
          </a:p>
          <a:p>
            <a:pPr marL="0" indent="0">
              <a:buNone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Адаптация не завершена - 8 человек – 13%</a:t>
            </a:r>
          </a:p>
          <a:p>
            <a:pPr marL="0" indent="0">
              <a:buNone/>
            </a:pP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Вывод: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результате анализа адаптации можно сделать вывод о том, что в МБДОУ «Золотой ключик» созданы достаточные условия для обеспечения комфортного пребывания детей адаптационных групп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4595" y="106878"/>
            <a:ext cx="2120735" cy="2827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5896" y="3063175"/>
            <a:ext cx="2169226" cy="3615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427" y="1920091"/>
            <a:ext cx="3294413" cy="2470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71618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 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630" y="157347"/>
            <a:ext cx="8633361" cy="6475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51871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448790"/>
            <a:ext cx="9386455" cy="472817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Одной из проблем, которая решается в дошкольном учреждении, является проблема адаптации детей.</a:t>
            </a:r>
          </a:p>
          <a:p>
            <a:pPr marL="0" indent="0" algn="just">
              <a:buNone/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Процесс перехода ребенка из семьи в детское дошкольное учреждение сложен и для самого малыша, и для его родителей. Ребенку предстоит приспособиться к совершенно иным условиям, чем те, к которым он привык в семье. А это совсем не просто. Ранее сформированные динамические стереотипы, иммунная система, физиологические процессы подвергаются некоторым преобразованиям. Возникает необходимость преодоления психологических преград. Все это может вызвать у новичка защитную реакцию в виде отказа от сна, общения с окружающими.</a:t>
            </a:r>
          </a:p>
          <a:p>
            <a:pPr marL="0" indent="0" algn="just">
              <a:buNone/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Анализ показывает, что уже в раннем возрасте (2-3 года) наибольшую роль в периоде адаптации играет уровень социализации, в частности, наличие или отсутствие навыка общения со сверстниками. Немаловажное значение имеет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сформированность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таких черт личности, как инициативность, самостоятельность, умение решать проблемы в игре.</a:t>
            </a:r>
          </a:p>
          <a:p>
            <a:pPr marL="0" indent="0" algn="just">
              <a:buNone/>
            </a:pP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33234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4"/>
            <a:ext cx="10515600" cy="3511137"/>
          </a:xfrm>
        </p:spPr>
        <p:txBody>
          <a:bodyPr>
            <a:normAutofit fontScale="90000"/>
          </a:bodyPr>
          <a:lstStyle/>
          <a:p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проекта: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дети, родители,  воспитатели адаптационных групп,</a:t>
            </a:r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медики, педагог-психолог.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Тип проекта: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социально-коммуникативный. </a:t>
            </a:r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 проекта: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групповой.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продолжительности: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долгосрочный.</a:t>
            </a:r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Срок реализации: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течение учебного года.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4512365"/>
            <a:ext cx="10515600" cy="166459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1498" y="2140962"/>
            <a:ext cx="3615198" cy="3689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41765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оптимизация адаптации детей раннего возраста к детскому саду.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880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  <a:p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жизни детей в период адаптации к детскому дошкольному учреждению.</a:t>
            </a:r>
          </a:p>
          <a:p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Осуществление медико-психолого-педагогической помощи детям в период адаптации.</a:t>
            </a:r>
          </a:p>
          <a:p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Изучение и формирование базы данных об индивидуальных   психофизиологических особенностях каждого ребенка при его адаптации к дошкольному учреждению. </a:t>
            </a:r>
          </a:p>
          <a:p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Психологическое просвещение родителей и педагогов.</a:t>
            </a:r>
          </a:p>
          <a:p>
            <a:pPr marL="0" indent="0">
              <a:buNone/>
            </a:pP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Формы и методы работы: </a:t>
            </a:r>
          </a:p>
          <a:p>
            <a:pPr marL="0" indent="0">
              <a:buNone/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семинар-практикум, круглый стол, консультации, родительские собрания, наблюдение, сбор базы данных о каждом ребенке, памятки, буклеты, стендовые консультации,  хороводные игры,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сказкотерапия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пальчиковые упражнения,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потешки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884660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66964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Этапы проекта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175657"/>
            <a:ext cx="9600210" cy="5225143"/>
          </a:xfrm>
        </p:spPr>
        <p:txBody>
          <a:bodyPr>
            <a:normAutofit/>
          </a:bodyPr>
          <a:lstStyle/>
          <a:p>
            <a:pPr marL="457200" indent="-457200">
              <a:buAutoNum type="arabicPeriod"/>
            </a:pP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Подготовительный этап: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конспектов семинара-практикума, круглого стола, подготовка листов адаптации,  подготовка групп к приему детей: подбор материала, информации, оборудования, разработка дидактических игр, создание предметно-развивающей среды, создание педагогической копилки: хороводные игры,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сказкотерапия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пальчиковые упражнения,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потешки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организация взаимодействия между участниками проекта.</a:t>
            </a:r>
          </a:p>
          <a:p>
            <a:pPr marL="457200" indent="-457200">
              <a:buAutoNum type="arabicPeriod"/>
            </a:pP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 этап: 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семинара-практикума «Малыш в детском саду», круглого стола «Первый раз в детский сад», ведение листов адаптации, наблюдение за детьми, консультирование родителей, памятки, буклеты. Стендовые консультации.</a:t>
            </a:r>
          </a:p>
          <a:p>
            <a:pPr marL="457200" indent="-457200">
              <a:buAutoNum type="arabicPeriod"/>
            </a:pP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Заключительный этап: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завершение листов адаптации, сбор базы данных о каждом ребенке, подведение итогов.</a:t>
            </a:r>
          </a:p>
        </p:txBody>
      </p:sp>
    </p:spTree>
    <p:extLst>
      <p:ext uri="{BB962C8B-B14F-4D97-AF65-F5344CB8AC3E}">
        <p14:creationId xmlns:p14="http://schemas.microsoft.com/office/powerpoint/2010/main" val="5471679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адаптации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994929"/>
            <a:ext cx="9897094" cy="4429622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Положительное влияние на течение процесса адаптации оказывает вопрос его организации. Психолого-педагогические параметры дают возможность прогнозировать течение адаптации и предполагают индивидуальный подход к малышу как в детском учреждении, так и в семье.</a:t>
            </a:r>
          </a:p>
          <a:p>
            <a:pPr marL="0" indent="0" algn="just">
              <a:buNone/>
            </a:pP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Желательно, чтобы воспитатель заранее познакомился с детьми, поступающими в дошкольное учреждение. При этом важно выяснить проблемы, которые могут возникнуть, и заранее дать рекомендации родителям, как подготовить ребенка к детскому саду.</a:t>
            </a:r>
          </a:p>
          <a:p>
            <a:pPr marL="0" indent="0" algn="just">
              <a:buNone/>
            </a:pP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Благодаря такому методу работы воспитатель заранее может узнать об особенностях развития и поведения малыша –своего будущего воспитанника.</a:t>
            </a:r>
          </a:p>
          <a:p>
            <a:pPr marL="0" indent="0" algn="just">
              <a:buNone/>
            </a:pP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В процессе контроля за развитием и поведением детей участвуют воспитатель группы, психолог, врач.</a:t>
            </a:r>
          </a:p>
          <a:p>
            <a:pPr marL="0" indent="0" algn="just">
              <a:buNone/>
            </a:pP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В детском саду воспитатель ежедневно фиксирует наблюдения за поведением каждого ребенка в листе адаптации да тех пор, пака не нормализуется его поведение. После полной адаптации ребенка к ДОУ воспитатель лист адаптации сдает медикам.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21" y="23874"/>
            <a:ext cx="1971056" cy="1971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23327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показатели адаптации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211284"/>
            <a:ext cx="10515600" cy="5142015"/>
          </a:xfrm>
        </p:spPr>
        <p:txBody>
          <a:bodyPr>
            <a:normAutofit lnSpcReduction="10000"/>
          </a:bodyPr>
          <a:lstStyle/>
          <a:p>
            <a:pPr marL="457200" indent="-457200">
              <a:buAutoNum type="arabicPeriod"/>
            </a:pP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Самочувствие –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ощущение физиологической и психологической комфортности внутреннего состояния.</a:t>
            </a:r>
          </a:p>
          <a:p>
            <a:pPr marL="457200" indent="-457200">
              <a:buAutoNum type="arabicPeriod"/>
            </a:pP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Активность –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способность к самостоятельной силе реагирования, деятельности, самодвижению, творчеству.</a:t>
            </a:r>
          </a:p>
          <a:p>
            <a:pPr marL="457200" indent="-457200">
              <a:buAutoNum type="arabicPeriod"/>
            </a:pP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Настроение -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сравнительно продолжительные, устойчивые психические состояния умеренной или слабой интенсивности, проявляющиеся в качестве положительного или отрицательного эмоционального фона психологической жизни индивида.</a:t>
            </a:r>
          </a:p>
          <a:p>
            <a:pPr marL="457200" indent="-457200">
              <a:buAutoNum type="arabicPeriod"/>
            </a:pP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Эмоциональная окрашенность речевого контакта с воспитателем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основа психического развития ребенка, оно опосредует все виды детской деятельности.</a:t>
            </a:r>
          </a:p>
          <a:p>
            <a:pPr marL="457200" indent="-457200">
              <a:buAutoNum type="arabicPeriod"/>
            </a:pP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Эмоциональная окрашенность речевого контакта со сверстниками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показатель общительности, отражающий поведенческие межличностные отношения детей в группе ДОУ.</a:t>
            </a:r>
          </a:p>
          <a:p>
            <a:pPr marL="457200" indent="-457200">
              <a:buAutoNum type="arabicPeriod"/>
            </a:pP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Аппетит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удовлетворение органических потребностей, отношение к пище.</a:t>
            </a:r>
          </a:p>
          <a:p>
            <a:pPr marL="457200" indent="-457200">
              <a:buAutoNum type="arabicPeriod"/>
            </a:pP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Сон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способствует восстановлению функций соматических тканей и нервных клеток, психологической стабилизации.</a:t>
            </a:r>
          </a:p>
          <a:p>
            <a:pPr marL="457200" indent="-457200">
              <a:buAutoNum type="arabicPeriod"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AutoNum type="arabicPeriod"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84447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Виды адаптации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Легкая адаптация –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ребенок проявляет имеющееся у него состояние напряжения в виде кратковременного отрицательного эмоционального состояния, до 1 месяца.</a:t>
            </a:r>
          </a:p>
          <a:p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Средняя адаптация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эмоциональное состояние ребенка нормализуется медленнее, до 2 месяцев.</a:t>
            </a:r>
          </a:p>
          <a:p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Тяжелая адаптация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характеризуется очень длительным течением, может протекать в двух вариантах: 1 степень тяжести – адаптировался в течение до 3 месяцев, 2 степень тяжести –не адаптировался в течение 3 месяцев. 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268" y="17812"/>
            <a:ext cx="2739168" cy="1935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89783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55675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мероприятий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320800"/>
            <a:ext cx="10515600" cy="5396089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«Малыш в детском саду» семинар-практикум для педагогов. Проведен 28.09.17., участники - воспитатели адаптационных групп №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2,5,6, присутствовало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человек. Ответственные – педагог-психолог, воспитатели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AutoNum type="arabicPeriod"/>
            </a:pPr>
            <a:endParaRPr lang="ru-RU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1" y="2703860"/>
            <a:ext cx="6840186" cy="3847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0837118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283</TotalTime>
  <Words>1037</Words>
  <Application>Microsoft Office PowerPoint</Application>
  <PresentationFormat>Произвольный</PresentationFormat>
  <Paragraphs>81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Аспект</vt:lpstr>
      <vt:lpstr>Проект «Семья» адаптационный клуб</vt:lpstr>
      <vt:lpstr>Актуальность</vt:lpstr>
      <vt:lpstr>Участники проекта: дети, родители,  воспитатели адаптационных групп,  медики, педагог-психолог.  Тип проекта: социально-коммуникативный.   Вид проекта:  групповой.  По продолжительности: долгосрочный.  Срок реализации: в течение учебного года.  </vt:lpstr>
      <vt:lpstr>Цель: оптимизация адаптации детей раннего возраста к детскому саду. </vt:lpstr>
      <vt:lpstr>Этапы проекта</vt:lpstr>
      <vt:lpstr>Организация адаптации</vt:lpstr>
      <vt:lpstr>Основные показатели адаптации</vt:lpstr>
      <vt:lpstr>Виды адаптации</vt:lpstr>
      <vt:lpstr>План мероприятий</vt:lpstr>
      <vt:lpstr>План мероприятий</vt:lpstr>
      <vt:lpstr>План мероприятий</vt:lpstr>
      <vt:lpstr> Результат</vt:lpstr>
      <vt:lpstr>Результаты адаптации МБДОУ «Золотой ключик»</vt:lpstr>
      <vt:lpstr>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Проект «Семья» адаптационный клуб</dc:title>
  <dc:creator>Наталья Сидорова</dc:creator>
  <cp:lastModifiedBy>Наташа</cp:lastModifiedBy>
  <cp:revision>43</cp:revision>
  <dcterms:created xsi:type="dcterms:W3CDTF">2018-02-15T11:05:13Z</dcterms:created>
  <dcterms:modified xsi:type="dcterms:W3CDTF">2018-02-17T12:23:54Z</dcterms:modified>
</cp:coreProperties>
</file>