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0" r:id="rId4"/>
    <p:sldId id="271" r:id="rId5"/>
    <p:sldId id="258" r:id="rId6"/>
    <p:sldId id="259" r:id="rId7"/>
    <p:sldId id="260" r:id="rId8"/>
    <p:sldId id="269" r:id="rId9"/>
    <p:sldId id="267" r:id="rId10"/>
    <p:sldId id="266" r:id="rId11"/>
    <p:sldId id="264" r:id="rId12"/>
    <p:sldId id="265" r:id="rId13"/>
    <p:sldId id="274" r:id="rId14"/>
    <p:sldId id="263" r:id="rId15"/>
    <p:sldId id="273" r:id="rId16"/>
    <p:sldId id="262" r:id="rId17"/>
    <p:sldId id="275" r:id="rId18"/>
    <p:sldId id="27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6D1503BC-F606-400B-B07A-3F12858B740E}">
          <p14:sldIdLst>
            <p14:sldId id="256"/>
            <p14:sldId id="257"/>
            <p14:sldId id="270"/>
            <p14:sldId id="271"/>
            <p14:sldId id="258"/>
            <p14:sldId id="259"/>
            <p14:sldId id="260"/>
            <p14:sldId id="269"/>
            <p14:sldId id="267"/>
            <p14:sldId id="266"/>
            <p14:sldId id="264"/>
            <p14:sldId id="265"/>
            <p14:sldId id="274"/>
            <p14:sldId id="263"/>
          </p14:sldIdLst>
        </p14:section>
        <p14:section name="Раздел без заголовка" id="{E6F79357-A210-4BF9-BFBB-D3EC8EB09412}">
          <p14:sldIdLst>
            <p14:sldId id="273"/>
            <p14:sldId id="262"/>
            <p14:sldId id="275"/>
            <p14:sldId id="272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CC"/>
    <a:srgbClr val="0DC33D"/>
    <a:srgbClr val="F237F7"/>
    <a:srgbClr val="4AEC42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>
        <p:scale>
          <a:sx n="73" d="100"/>
          <a:sy n="73" d="100"/>
        </p:scale>
        <p:origin x="-1062" y="24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75ABB-D952-4571-B6CB-0689EB02F9CB}" type="datetimeFigureOut">
              <a:rPr lang="ru-RU" smtClean="0"/>
              <a:t>12.12.2016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31BFA-D415-49A9-AEC6-29C4403CC2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75ABB-D952-4571-B6CB-0689EB02F9CB}" type="datetimeFigureOut">
              <a:rPr lang="ru-RU" smtClean="0"/>
              <a:t>12.12.2016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31BFA-D415-49A9-AEC6-29C4403CC2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75ABB-D952-4571-B6CB-0689EB02F9CB}" type="datetimeFigureOut">
              <a:rPr lang="ru-RU" smtClean="0"/>
              <a:t>12.12.2016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31BFA-D415-49A9-AEC6-29C4403CC22C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75ABB-D952-4571-B6CB-0689EB02F9CB}" type="datetimeFigureOut">
              <a:rPr lang="ru-RU" smtClean="0"/>
              <a:t>12.12.2016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31BFA-D415-49A9-AEC6-29C4403CC22C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75ABB-D952-4571-B6CB-0689EB02F9CB}" type="datetimeFigureOut">
              <a:rPr lang="ru-RU" smtClean="0"/>
              <a:t>12.12.2016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31BFA-D415-49A9-AEC6-29C4403CC2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75ABB-D952-4571-B6CB-0689EB02F9CB}" type="datetimeFigureOut">
              <a:rPr lang="ru-RU" smtClean="0"/>
              <a:t>12.12.2016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31BFA-D415-49A9-AEC6-29C4403CC22C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75ABB-D952-4571-B6CB-0689EB02F9CB}" type="datetimeFigureOut">
              <a:rPr lang="ru-RU" smtClean="0"/>
              <a:t>12.12.2016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31BFA-D415-49A9-AEC6-29C4403CC2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75ABB-D952-4571-B6CB-0689EB02F9CB}" type="datetimeFigureOut">
              <a:rPr lang="ru-RU" smtClean="0"/>
              <a:t>12.12.2016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31BFA-D415-49A9-AEC6-29C4403CC2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75ABB-D952-4571-B6CB-0689EB02F9CB}" type="datetimeFigureOut">
              <a:rPr lang="ru-RU" smtClean="0"/>
              <a:t>12.12.2016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31BFA-D415-49A9-AEC6-29C4403CC2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75ABB-D952-4571-B6CB-0689EB02F9CB}" type="datetimeFigureOut">
              <a:rPr lang="ru-RU" smtClean="0"/>
              <a:t>12.12.2016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31BFA-D415-49A9-AEC6-29C4403CC22C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75ABB-D952-4571-B6CB-0689EB02F9CB}" type="datetimeFigureOut">
              <a:rPr lang="ru-RU" smtClean="0"/>
              <a:t>12.12.2016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31BFA-D415-49A9-AEC6-29C4403CC22C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33D75ABB-D952-4571-B6CB-0689EB02F9CB}" type="datetimeFigureOut">
              <a:rPr lang="ru-RU" smtClean="0"/>
              <a:t>12.12.2016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F4131BFA-D415-49A9-AEC6-29C4403CC22C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340768"/>
            <a:ext cx="7772400" cy="2664296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РАЗВИТИЕ ПОЗНАВАТЕЛЬНОГО ИНТЕРЕСА ЧЕРЕЗ ДВИГАТЕЛЬНУЮ АКТИВНОСТЬ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442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64704"/>
            <a:ext cx="7772400" cy="64807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800000"/>
                </a:solidFill>
              </a:rPr>
              <a:t>РЫБКА</a:t>
            </a:r>
            <a:endParaRPr lang="ru-RU" sz="3200" b="1" dirty="0">
              <a:solidFill>
                <a:srgbClr val="800000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72816"/>
            <a:ext cx="4363627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1626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20688"/>
            <a:ext cx="7772400" cy="72008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800000"/>
                </a:solidFill>
              </a:rPr>
              <a:t>САМОЛЁТ</a:t>
            </a:r>
            <a:endParaRPr lang="ru-RU" sz="3200" b="1" dirty="0">
              <a:solidFill>
                <a:srgbClr val="8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346" y="2565399"/>
            <a:ext cx="3888000" cy="2684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495262"/>
            <a:ext cx="3639232" cy="27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02060" y="1628800"/>
            <a:ext cx="36672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i="1" dirty="0" smtClean="0">
                <a:solidFill>
                  <a:srgbClr val="F237F7"/>
                </a:solidFill>
              </a:rPr>
              <a:t>Удержание равновесия, прямой спины</a:t>
            </a:r>
            <a:endParaRPr lang="ru-RU" sz="1600" b="1" i="1" dirty="0">
              <a:solidFill>
                <a:srgbClr val="F237F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588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20688"/>
            <a:ext cx="7772400" cy="72008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800000"/>
                </a:solidFill>
              </a:rPr>
              <a:t>КОШКА</a:t>
            </a:r>
            <a:endParaRPr lang="ru-RU" sz="3200" b="1" dirty="0">
              <a:solidFill>
                <a:srgbClr val="8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15341" y="2348880"/>
            <a:ext cx="2448272" cy="122413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800"/>
            <a:ext cx="3396069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996952"/>
            <a:ext cx="3974824" cy="2890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932040" y="2132856"/>
            <a:ext cx="32758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i="1" dirty="0" smtClean="0">
                <a:solidFill>
                  <a:srgbClr val="FFC000"/>
                </a:solidFill>
              </a:rPr>
              <a:t>Округление и прогиб мышц спины</a:t>
            </a:r>
            <a:endParaRPr lang="ru-RU" sz="1600" b="1" i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974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20688"/>
            <a:ext cx="7772400" cy="72008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800000"/>
                </a:solidFill>
              </a:rPr>
              <a:t>ПОЗНАНИЕ</a:t>
            </a:r>
            <a:endParaRPr lang="ru-RU" sz="3200" b="1" dirty="0">
              <a:solidFill>
                <a:srgbClr val="8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9" y="1700808"/>
            <a:ext cx="4464495" cy="3960440"/>
          </a:xfrm>
        </p:spPr>
        <p:txBody>
          <a:bodyPr>
            <a:normAutofit lnSpcReduction="10000"/>
          </a:bodyPr>
          <a:lstStyle/>
          <a:p>
            <a:pPr algn="l"/>
            <a:r>
              <a:rPr lang="ru-RU" dirty="0"/>
              <a:t> </a:t>
            </a:r>
            <a:r>
              <a:rPr lang="ru-RU" sz="2100" dirty="0">
                <a:solidFill>
                  <a:srgbClr val="CC00CC"/>
                </a:solidFill>
              </a:rPr>
              <a:t>Активизация мышления детей через  подвижные игры и упражнения на мягких блоках спортивного оборудования</a:t>
            </a:r>
            <a:r>
              <a:rPr lang="ru-RU" sz="2100" dirty="0" smtClean="0">
                <a:solidFill>
                  <a:srgbClr val="CC00CC"/>
                </a:solidFill>
              </a:rPr>
              <a:t>; </a:t>
            </a:r>
            <a:r>
              <a:rPr lang="ru-RU" sz="2100" dirty="0" err="1" smtClean="0">
                <a:solidFill>
                  <a:srgbClr val="CC00CC"/>
                </a:solidFill>
              </a:rPr>
              <a:t>тренажорах</a:t>
            </a:r>
            <a:r>
              <a:rPr lang="ru-RU" sz="2100" dirty="0" smtClean="0">
                <a:solidFill>
                  <a:srgbClr val="CC00CC"/>
                </a:solidFill>
              </a:rPr>
              <a:t>, </a:t>
            </a:r>
            <a:r>
              <a:rPr lang="ru-RU" sz="2100" dirty="0">
                <a:solidFill>
                  <a:srgbClr val="CC00CC"/>
                </a:solidFill>
              </a:rPr>
              <a:t>просмотр и обсуждение познавательных книг, фильмов о спорте, спортсменах, ЗОЖ; самостоятельный выбор игры, пересчет мячей; специальные упражнения на ориентировку в пространстве, </a:t>
            </a:r>
            <a:r>
              <a:rPr lang="ru-RU" sz="2100" dirty="0" smtClean="0">
                <a:solidFill>
                  <a:srgbClr val="CC00CC"/>
                </a:solidFill>
              </a:rPr>
              <a:t>предусматривает </a:t>
            </a:r>
            <a:r>
              <a:rPr lang="ru-RU" sz="2100" dirty="0">
                <a:solidFill>
                  <a:srgbClr val="CC00CC"/>
                </a:solidFill>
              </a:rPr>
              <a:t>интеграцию </a:t>
            </a:r>
            <a:r>
              <a:rPr lang="ru-RU" sz="2100" dirty="0" smtClean="0">
                <a:solidFill>
                  <a:srgbClr val="CC00CC"/>
                </a:solidFill>
              </a:rPr>
              <a:t>физической культуры с </a:t>
            </a:r>
            <a:r>
              <a:rPr lang="ru-RU" sz="2100" dirty="0">
                <a:solidFill>
                  <a:srgbClr val="CC00CC"/>
                </a:solidFill>
              </a:rPr>
              <a:t>областью «Познание».</a:t>
            </a:r>
          </a:p>
        </p:txBody>
      </p:sp>
      <p:pic>
        <p:nvPicPr>
          <p:cNvPr id="1026" name="Picture 2" descr="D:\Садик\фото сада\фото тренаж-ки\IMG_20151208_1035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844824"/>
            <a:ext cx="2661974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9637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75856" y="548680"/>
            <a:ext cx="2664296" cy="72008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800000"/>
                </a:solidFill>
              </a:rPr>
              <a:t>ПТИЦА</a:t>
            </a:r>
            <a:endParaRPr lang="ru-RU" sz="3200" b="1" dirty="0">
              <a:solidFill>
                <a:srgbClr val="8000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1628800"/>
            <a:ext cx="3633574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427628"/>
            <a:ext cx="3708412" cy="3297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427984" y="1844824"/>
            <a:ext cx="44644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solidFill>
                  <a:srgbClr val="FFC000"/>
                </a:solidFill>
              </a:rPr>
              <a:t>Растяжка группы мышц спины бедра и голени</a:t>
            </a:r>
            <a:endParaRPr lang="ru-RU" sz="1600" b="1" i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495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404664"/>
            <a:ext cx="4104456" cy="714069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800000"/>
                </a:solidFill>
              </a:rPr>
              <a:t>ПОДВИЖНАЯ ИГРА</a:t>
            </a:r>
            <a:endParaRPr lang="ru-RU" sz="3200" b="1" dirty="0">
              <a:solidFill>
                <a:srgbClr val="8000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467545" y="1484785"/>
            <a:ext cx="8219255" cy="432047"/>
          </a:xfrm>
        </p:spPr>
        <p:txBody>
          <a:bodyPr>
            <a:normAutofit/>
          </a:bodyPr>
          <a:lstStyle/>
          <a:p>
            <a:r>
              <a:rPr lang="ru-RU" dirty="0" smtClean="0"/>
              <a:t>        </a:t>
            </a:r>
            <a:r>
              <a:rPr lang="ru-RU" sz="1600" b="1" i="1" dirty="0" smtClean="0">
                <a:solidFill>
                  <a:srgbClr val="FFFF00"/>
                </a:solidFill>
              </a:rPr>
              <a:t>ВОЛК и ЗАЙЦЫ                                                                   СМЕЛЫЕ ВОРОБЫШКИ</a:t>
            </a:r>
            <a:endParaRPr lang="ru-RU" sz="1600" b="1" i="1" dirty="0">
              <a:solidFill>
                <a:srgbClr val="FFFF0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33" y="1916833"/>
            <a:ext cx="2495991" cy="2027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916832"/>
            <a:ext cx="2304257" cy="2027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149080"/>
            <a:ext cx="2714950" cy="1750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364646" y="3789039"/>
            <a:ext cx="20714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i="1" dirty="0" smtClean="0">
                <a:solidFill>
                  <a:srgbClr val="FFFF00"/>
                </a:solidFill>
              </a:rPr>
              <a:t>МОРОЗ - КРАСНЫЙ НОС</a:t>
            </a:r>
            <a:endParaRPr lang="ru-RU" sz="1400" b="1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268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1772816"/>
            <a:ext cx="7632848" cy="4464496"/>
          </a:xfrm>
        </p:spPr>
        <p:txBody>
          <a:bodyPr>
            <a:normAutofit/>
          </a:bodyPr>
          <a:lstStyle/>
          <a:p>
            <a:pPr algn="l"/>
            <a:r>
              <a:rPr lang="ru-RU" sz="1800" dirty="0" smtClean="0">
                <a:solidFill>
                  <a:srgbClr val="002060"/>
                </a:solidFill>
              </a:rPr>
              <a:t>- 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приобретают запас двигательных навыков</a:t>
            </a:r>
          </a:p>
          <a:p>
            <a:pPr algn="l"/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дети становятся уверенными в себе</a:t>
            </a:r>
            <a:b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медленный темп упражнений дает возможность ребенку прочувствовать все свое тело, при этом сохраняется максимальная безопасность для 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здоровья</a:t>
            </a:r>
            <a:endParaRPr 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укрепляется  костно-мышечная 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</a:t>
            </a:r>
            <a:endParaRPr 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повышается  функциональная  деятельность органов и систем 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организма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развиваются  физические качества: мышечная сила, ловкость, выносливость, 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гибкость </a:t>
            </a:r>
            <a:endParaRPr 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развиваются психические качества: внимание, память, воображение, умственные способности, поддерживала интерес детей к занятиям.</a:t>
            </a:r>
          </a:p>
          <a:p>
            <a:pPr algn="l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развивается интерес к НОД</a:t>
            </a:r>
            <a:endParaRPr 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1547664" y="260648"/>
            <a:ext cx="5580000" cy="136815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ЗНАЧЕНИЕ ДВИГАТЕЛЬНОЙ АКТИВНОСТИ</a:t>
            </a:r>
          </a:p>
        </p:txBody>
      </p:sp>
      <p:pic>
        <p:nvPicPr>
          <p:cNvPr id="5" name="Picture 4" descr="http://nashsadik4.ucoz.ru/_si/0/0382355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847" y="4725144"/>
            <a:ext cx="1872208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0916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3" y="1772816"/>
            <a:ext cx="5589263" cy="2232248"/>
          </a:xfrm>
        </p:spPr>
        <p:txBody>
          <a:bodyPr>
            <a:normAutofit/>
          </a:bodyPr>
          <a:lstStyle/>
          <a:p>
            <a:pPr algn="l"/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Восстановления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организма после физических нагрузок. </a:t>
            </a:r>
            <a:endParaRPr lang="ru-RU" sz="1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Восстановление дыхания, дыхательная гимнастика</a:t>
            </a:r>
          </a:p>
          <a:p>
            <a:pPr algn="l"/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Релаксация</a:t>
            </a:r>
          </a:p>
          <a:p>
            <a:pPr marL="285750" indent="-285750" algn="l">
              <a:buFontTx/>
              <a:buChar char="-"/>
            </a:pPr>
            <a:endParaRPr 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1547664" y="260648"/>
            <a:ext cx="5580000" cy="136815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Заключительная часть НОД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5" name="Picture 4" descr="http://nashsadik4.ucoz.ru/_si/0/0382355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847" y="4725144"/>
            <a:ext cx="1872208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140968"/>
            <a:ext cx="2376264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0579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20565133">
            <a:off x="738788" y="1337405"/>
            <a:ext cx="7254663" cy="1890053"/>
          </a:xfrm>
        </p:spPr>
        <p:txBody>
          <a:bodyPr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1371600" y="7389439"/>
            <a:ext cx="6400800" cy="72007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4" descr="http://nashsadik4.ucoz.ru/_si/0/0382355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48680"/>
            <a:ext cx="1872208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8" descr="Анимация Спорт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210668"/>
            <a:ext cx="1591568" cy="1882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1313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-859353"/>
            <a:ext cx="7772400" cy="864096"/>
          </a:xfrm>
        </p:spPr>
        <p:txBody>
          <a:bodyPr>
            <a:normAutofit/>
          </a:bodyPr>
          <a:lstStyle/>
          <a:p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2492896"/>
            <a:ext cx="6400800" cy="3168352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ru-RU" sz="3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Повысить интерес у детей дошкольного возраста </a:t>
            </a:r>
          </a:p>
          <a:p>
            <a:pPr>
              <a:defRPr/>
            </a:pPr>
            <a:r>
              <a:rPr lang="ru-RU" sz="3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 физкультурным упражнениям, </a:t>
            </a:r>
          </a:p>
          <a:p>
            <a:pPr>
              <a:defRPr/>
            </a:pPr>
            <a:r>
              <a:rPr lang="ru-RU" sz="3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 занятиям </a:t>
            </a:r>
          </a:p>
          <a:p>
            <a:pPr>
              <a:defRPr/>
            </a:pPr>
            <a:r>
              <a:rPr lang="ru-RU" sz="3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физической культурой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2915816" y="692697"/>
            <a:ext cx="3060000" cy="1188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</a:rPr>
              <a:t>ЦЕЛЬ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101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1628800"/>
            <a:ext cx="6400800" cy="4824536"/>
          </a:xfrm>
        </p:spPr>
        <p:txBody>
          <a:bodyPr>
            <a:normAutofit/>
          </a:bodyPr>
          <a:lstStyle/>
          <a:p>
            <a:pPr marL="342900" lvl="0" indent="-342900" algn="l" eaLnBrk="0" fontAlgn="base" hangingPunct="0">
              <a:spcAft>
                <a:spcPct val="0"/>
              </a:spcAft>
              <a:buClr>
                <a:srgbClr val="00CCFF"/>
              </a:buClr>
              <a:buSzPct val="70000"/>
              <a:buFont typeface="Wingdings" panose="05000000000000000000" pitchFamily="2" charset="2"/>
              <a:buChar char="v"/>
              <a:defRPr/>
            </a:pPr>
            <a:r>
              <a:rPr lang="ru-RU" b="1" kern="0" dirty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 познакомить детей  с различными видами  имитационных </a:t>
            </a:r>
            <a:r>
              <a:rPr lang="ru-RU" b="1" kern="0" dirty="0" smtClean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движений;</a:t>
            </a:r>
            <a:endParaRPr lang="ru-RU" b="1" kern="0" dirty="0">
              <a:solidFill>
                <a:srgbClr val="CC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l" eaLnBrk="0" fontAlgn="base" hangingPunct="0">
              <a:spcAft>
                <a:spcPct val="0"/>
              </a:spcAft>
              <a:buClr>
                <a:srgbClr val="00CCFF"/>
              </a:buClr>
              <a:buSzPct val="70000"/>
              <a:buFont typeface="Wingdings" panose="05000000000000000000" pitchFamily="2" charset="2"/>
              <a:buChar char="v"/>
              <a:defRPr/>
            </a:pPr>
            <a:r>
              <a:rPr lang="ru-RU" b="1" kern="0" dirty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упражнять  в точности  выполнения движений, в передаче характерных особенностей образов;</a:t>
            </a:r>
          </a:p>
          <a:p>
            <a:pPr marL="342900" lvl="0" indent="-342900" algn="l" eaLnBrk="0" fontAlgn="base" hangingPunct="0">
              <a:spcAft>
                <a:spcPct val="0"/>
              </a:spcAft>
              <a:buClr>
                <a:srgbClr val="00CCFF"/>
              </a:buClr>
              <a:buSzPct val="70000"/>
              <a:buFont typeface="Wingdings" panose="05000000000000000000" pitchFamily="2" charset="2"/>
              <a:buChar char="v"/>
              <a:defRPr/>
            </a:pPr>
            <a:r>
              <a:rPr lang="ru-RU" b="1" kern="0" dirty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 развивать  физические качества: мышечную силу, ловкость, выносливость, гибкость; </a:t>
            </a:r>
          </a:p>
          <a:p>
            <a:pPr marL="342900" lvl="0" indent="-342900" algn="l" eaLnBrk="0" fontAlgn="base" hangingPunct="0">
              <a:spcAft>
                <a:spcPct val="0"/>
              </a:spcAft>
              <a:buClr>
                <a:srgbClr val="00CCFF"/>
              </a:buClr>
              <a:buSzPct val="70000"/>
              <a:buFont typeface="Wingdings" panose="05000000000000000000" pitchFamily="2" charset="2"/>
              <a:buChar char="v"/>
              <a:defRPr/>
            </a:pPr>
            <a:r>
              <a:rPr lang="ru-RU" b="1" kern="0" dirty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 развивать  психические качества: внимание, память, воображение, мышление</a:t>
            </a:r>
            <a:r>
              <a:rPr lang="ru-RU" b="1" kern="0" dirty="0" smtClean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lvl="0" indent="-342900" algn="l" eaLnBrk="0" fontAlgn="base" hangingPunct="0">
              <a:spcAft>
                <a:spcPct val="0"/>
              </a:spcAft>
              <a:buClr>
                <a:srgbClr val="00CCFF"/>
              </a:buClr>
              <a:buSzPct val="70000"/>
              <a:buFont typeface="Wingdings" panose="05000000000000000000" pitchFamily="2" charset="2"/>
              <a:buChar char="v"/>
              <a:defRPr/>
            </a:pPr>
            <a:r>
              <a:rPr lang="ru-RU" b="1" kern="0" dirty="0" smtClean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ru-RU" b="1" kern="0" dirty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нравственные качества, коммуникабельность</a:t>
            </a:r>
            <a:r>
              <a:rPr lang="ru-RU" b="1" kern="0" dirty="0" smtClean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 algn="l" eaLnBrk="0" fontAlgn="base" hangingPunct="0">
              <a:spcAft>
                <a:spcPct val="0"/>
              </a:spcAft>
              <a:buClr>
                <a:srgbClr val="00CCFF"/>
              </a:buClr>
              <a:buSzPct val="70000"/>
              <a:buFont typeface="Wingdings" panose="05000000000000000000" pitchFamily="2" charset="2"/>
              <a:buChar char="v"/>
              <a:defRPr/>
            </a:pPr>
            <a:r>
              <a:rPr lang="ru-RU" b="1" kern="0" dirty="0" smtClean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формирование </a:t>
            </a:r>
            <a:r>
              <a:rPr lang="ru-RU" b="1" kern="0" dirty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 воспитанников потребности в двигательной активности и физическом совершенствовании</a:t>
            </a:r>
            <a:endParaRPr lang="ru-RU" b="1" kern="0" dirty="0" smtClean="0">
              <a:solidFill>
                <a:srgbClr val="CC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l" eaLnBrk="0" fontAlgn="base" hangingPunct="0">
              <a:spcAft>
                <a:spcPct val="0"/>
              </a:spcAft>
              <a:buClr>
                <a:srgbClr val="00CCFF"/>
              </a:buClr>
              <a:buSzPct val="70000"/>
              <a:buFont typeface="Wingdings" panose="05000000000000000000" pitchFamily="2" charset="2"/>
              <a:buChar char="v"/>
              <a:defRPr/>
            </a:pPr>
            <a:endParaRPr lang="ru-RU" sz="2400" b="1" kern="0" dirty="0">
              <a:solidFill>
                <a:srgbClr val="CC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2843808" y="557228"/>
            <a:ext cx="3060000" cy="1188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</a:rPr>
              <a:t>ЗАДАЧИ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  <p:pic>
        <p:nvPicPr>
          <p:cNvPr id="6" name="Picture 26" descr="Анимация Спорт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373216"/>
            <a:ext cx="1584176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3994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-859353"/>
            <a:ext cx="7772400" cy="864096"/>
          </a:xfrm>
        </p:spPr>
        <p:txBody>
          <a:bodyPr>
            <a:normAutofit/>
          </a:bodyPr>
          <a:lstStyle/>
          <a:p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1403648" y="7461446"/>
            <a:ext cx="640080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3120584" y="548680"/>
            <a:ext cx="3060000" cy="1188000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</a:rPr>
              <a:t>Основные принципы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20584" y="2115828"/>
            <a:ext cx="2700000" cy="9000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НАГЛЯДНОСТЬ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012160" y="2115828"/>
            <a:ext cx="2700000" cy="9000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800000"/>
                </a:solidFill>
              </a:rPr>
              <a:t>ИНДИВИДУАЛЬНОСТЬ</a:t>
            </a:r>
            <a:endParaRPr lang="ru-RU" b="1" dirty="0">
              <a:solidFill>
                <a:srgbClr val="80000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95536" y="3573016"/>
            <a:ext cx="2700000" cy="900000"/>
          </a:xfrm>
          <a:prstGeom prst="roundRect">
            <a:avLst/>
          </a:prstGeom>
          <a:solidFill>
            <a:srgbClr val="F237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FF00"/>
                </a:solidFill>
              </a:rPr>
              <a:t>ОСОЗНАННОСТЬ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95536" y="5041301"/>
            <a:ext cx="2700000" cy="900000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800000"/>
                </a:solidFill>
              </a:rPr>
              <a:t>ДОСТУПНОСТЬ</a:t>
            </a:r>
            <a:endParaRPr lang="ru-RU" b="1" dirty="0">
              <a:solidFill>
                <a:srgbClr val="80000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012160" y="3573016"/>
            <a:ext cx="2700000" cy="900000"/>
          </a:xfrm>
          <a:prstGeom prst="roundRect">
            <a:avLst/>
          </a:prstGeom>
          <a:solidFill>
            <a:srgbClr val="8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СИСТЕМАТИЧНОСТЬ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346429" y="5041301"/>
            <a:ext cx="45719" cy="457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062067" y="5005301"/>
            <a:ext cx="2700000" cy="9000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C00CC"/>
                </a:solidFill>
              </a:rPr>
              <a:t>ПОВТОРЯЕМОСТЬ</a:t>
            </a:r>
            <a:endParaRPr lang="ru-RU" b="1" dirty="0">
              <a:solidFill>
                <a:srgbClr val="CC00CC"/>
              </a:solidFill>
            </a:endParaRPr>
          </a:p>
        </p:txBody>
      </p:sp>
      <p:pic>
        <p:nvPicPr>
          <p:cNvPr id="14" name="Picture 12" descr="http://goodevening74.ru/file/0-sport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5" y="3015828"/>
            <a:ext cx="1800199" cy="1989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0213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-1107504"/>
            <a:ext cx="7772400" cy="504057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700808"/>
            <a:ext cx="8136904" cy="4464496"/>
          </a:xfrm>
        </p:spPr>
        <p:txBody>
          <a:bodyPr>
            <a:normAutofit/>
          </a:bodyPr>
          <a:lstStyle/>
          <a:p>
            <a:pPr marL="342900" lvl="0" indent="-342900" algn="l" fontAlgn="base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ru-RU" altLang="ru-RU" sz="2200" b="1" dirty="0" smtClean="0">
                <a:solidFill>
                  <a:srgbClr val="4B0096"/>
                </a:solidFill>
                <a:latin typeface="Tahoma" pitchFamily="34" charset="0"/>
              </a:rPr>
              <a:t>разогрев </a:t>
            </a:r>
            <a:r>
              <a:rPr lang="ru-RU" altLang="ru-RU" sz="2200" b="1" dirty="0">
                <a:solidFill>
                  <a:srgbClr val="4B0096"/>
                </a:solidFill>
                <a:latin typeface="Tahoma" pitchFamily="34" charset="0"/>
              </a:rPr>
              <a:t>перед упражнениями</a:t>
            </a:r>
            <a:r>
              <a:rPr lang="ru-RU" altLang="ru-RU" sz="2200" b="1" dirty="0" smtClean="0">
                <a:solidFill>
                  <a:srgbClr val="4B0096"/>
                </a:solidFill>
                <a:latin typeface="Tahoma" pitchFamily="34" charset="0"/>
              </a:rPr>
              <a:t>;</a:t>
            </a:r>
          </a:p>
          <a:p>
            <a:pPr lvl="0" algn="l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altLang="ru-RU" sz="2200" b="1" dirty="0" smtClean="0">
                <a:solidFill>
                  <a:srgbClr val="4B0096"/>
                </a:solidFill>
                <a:latin typeface="Tahoma" pitchFamily="34" charset="0"/>
              </a:rPr>
              <a:t> </a:t>
            </a:r>
            <a:endParaRPr lang="ru-RU" altLang="ru-RU" sz="2200" b="1" dirty="0">
              <a:solidFill>
                <a:srgbClr val="4B0096"/>
              </a:solidFill>
              <a:latin typeface="Tahoma" pitchFamily="34" charset="0"/>
            </a:endParaRPr>
          </a:p>
          <a:p>
            <a:pPr marL="342900" lvl="0" indent="-342900" algn="l" fontAlgn="base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ru-RU" altLang="ru-RU" sz="2200" b="1" dirty="0" smtClean="0">
                <a:solidFill>
                  <a:srgbClr val="4B0096"/>
                </a:solidFill>
                <a:latin typeface="Tahoma" pitchFamily="34" charset="0"/>
              </a:rPr>
              <a:t>медленное </a:t>
            </a:r>
            <a:r>
              <a:rPr lang="ru-RU" altLang="ru-RU" sz="2200" b="1" dirty="0">
                <a:solidFill>
                  <a:srgbClr val="4B0096"/>
                </a:solidFill>
                <a:latin typeface="Tahoma" pitchFamily="34" charset="0"/>
              </a:rPr>
              <a:t>и плавное выполнение </a:t>
            </a:r>
            <a:r>
              <a:rPr lang="ru-RU" altLang="ru-RU" sz="2200" b="1" dirty="0" smtClean="0">
                <a:solidFill>
                  <a:srgbClr val="4B0096"/>
                </a:solidFill>
                <a:latin typeface="Tahoma" pitchFamily="34" charset="0"/>
              </a:rPr>
              <a:t>упражнений;</a:t>
            </a:r>
          </a:p>
          <a:p>
            <a:pPr marL="342900" lvl="0" indent="-342900" algn="l" fontAlgn="base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endParaRPr lang="ru-RU" altLang="ru-RU" sz="2200" b="1" dirty="0">
              <a:solidFill>
                <a:srgbClr val="4B0096"/>
              </a:solidFill>
              <a:latin typeface="Tahoma" pitchFamily="34" charset="0"/>
            </a:endParaRPr>
          </a:p>
          <a:p>
            <a:pPr marL="342900" lvl="0" indent="-342900" algn="l" fontAlgn="base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ru-RU" altLang="ru-RU" sz="2200" b="1" dirty="0" smtClean="0">
                <a:solidFill>
                  <a:srgbClr val="4B0096"/>
                </a:solidFill>
                <a:latin typeface="Tahoma" pitchFamily="34" charset="0"/>
              </a:rPr>
              <a:t>«</a:t>
            </a:r>
            <a:r>
              <a:rPr lang="ru-RU" altLang="ru-RU" sz="2200" b="1" dirty="0">
                <a:solidFill>
                  <a:srgbClr val="4B0096"/>
                </a:solidFill>
                <a:latin typeface="Tahoma" pitchFamily="34" charset="0"/>
              </a:rPr>
              <a:t>правило ровной спины</a:t>
            </a:r>
            <a:r>
              <a:rPr lang="ru-RU" altLang="ru-RU" sz="2200" b="1" dirty="0" smtClean="0">
                <a:solidFill>
                  <a:srgbClr val="4B0096"/>
                </a:solidFill>
                <a:latin typeface="Tahoma" pitchFamily="34" charset="0"/>
              </a:rPr>
              <a:t>»;</a:t>
            </a:r>
          </a:p>
          <a:p>
            <a:pPr marL="342900" lvl="0" indent="-342900" algn="l" fontAlgn="base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endParaRPr lang="ru-RU" altLang="ru-RU" sz="2200" b="1" dirty="0">
              <a:solidFill>
                <a:srgbClr val="4B0096"/>
              </a:solidFill>
              <a:latin typeface="Tahoma" pitchFamily="34" charset="0"/>
            </a:endParaRPr>
          </a:p>
          <a:p>
            <a:pPr marL="342900" lvl="0" indent="-342900" algn="l" fontAlgn="base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ru-RU" altLang="ru-RU" sz="2200" b="1" dirty="0" smtClean="0">
                <a:solidFill>
                  <a:srgbClr val="4B0096"/>
                </a:solidFill>
                <a:latin typeface="Tahoma" pitchFamily="34" charset="0"/>
              </a:rPr>
              <a:t>спокойное </a:t>
            </a:r>
            <a:r>
              <a:rPr lang="ru-RU" altLang="ru-RU" sz="2200" b="1" dirty="0">
                <a:solidFill>
                  <a:srgbClr val="4B0096"/>
                </a:solidFill>
                <a:latin typeface="Tahoma" pitchFamily="34" charset="0"/>
              </a:rPr>
              <a:t>дыхание</a:t>
            </a:r>
            <a:r>
              <a:rPr lang="ru-RU" altLang="ru-RU" sz="2200" b="1" dirty="0" smtClean="0">
                <a:solidFill>
                  <a:srgbClr val="4B0096"/>
                </a:solidFill>
                <a:latin typeface="Tahoma" pitchFamily="34" charset="0"/>
              </a:rPr>
              <a:t>;</a:t>
            </a:r>
          </a:p>
          <a:p>
            <a:pPr marL="342900" lvl="0" indent="-342900" algn="l" fontAlgn="base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endParaRPr lang="ru-RU" altLang="ru-RU" sz="2200" b="1" dirty="0">
              <a:solidFill>
                <a:srgbClr val="4B0096"/>
              </a:solidFill>
              <a:latin typeface="Tahoma" pitchFamily="34" charset="0"/>
            </a:endParaRPr>
          </a:p>
          <a:p>
            <a:pPr marL="342900" lvl="0" indent="-342900" algn="l" fontAlgn="base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ru-RU" altLang="ru-RU" sz="2200" b="1" dirty="0" smtClean="0">
                <a:solidFill>
                  <a:srgbClr val="4B0096"/>
                </a:solidFill>
                <a:latin typeface="Tahoma" pitchFamily="34" charset="0"/>
              </a:rPr>
              <a:t>симметричная </a:t>
            </a:r>
            <a:r>
              <a:rPr lang="ru-RU" altLang="ru-RU" sz="2200" b="1" dirty="0">
                <a:solidFill>
                  <a:srgbClr val="4B0096"/>
                </a:solidFill>
                <a:latin typeface="Tahoma" pitchFamily="34" charset="0"/>
              </a:rPr>
              <a:t>растяжка для   </a:t>
            </a:r>
            <a:r>
              <a:rPr lang="ru-RU" altLang="ru-RU" sz="2200" b="1" dirty="0" smtClean="0">
                <a:solidFill>
                  <a:srgbClr val="4B0096"/>
                </a:solidFill>
                <a:latin typeface="Tahoma" pitchFamily="34" charset="0"/>
              </a:rPr>
              <a:t>обеих </a:t>
            </a:r>
            <a:r>
              <a:rPr lang="ru-RU" altLang="ru-RU" sz="2200" b="1" dirty="0">
                <a:solidFill>
                  <a:srgbClr val="4B0096"/>
                </a:solidFill>
                <a:latin typeface="Tahoma" pitchFamily="34" charset="0"/>
              </a:rPr>
              <a:t>сторон тела; </a:t>
            </a:r>
            <a:endParaRPr lang="ru-RU" altLang="ru-RU" sz="2200" b="1" dirty="0" smtClean="0">
              <a:solidFill>
                <a:srgbClr val="4B0096"/>
              </a:solidFill>
              <a:latin typeface="Tahoma" pitchFamily="34" charset="0"/>
            </a:endParaRPr>
          </a:p>
          <a:p>
            <a:pPr marL="342900" lvl="0" indent="-342900" algn="l" fontAlgn="base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endParaRPr lang="ru-RU" altLang="ru-RU" sz="2200" b="1" dirty="0">
              <a:solidFill>
                <a:srgbClr val="4B0096"/>
              </a:solidFill>
              <a:latin typeface="Tahoma" pitchFamily="34" charset="0"/>
            </a:endParaRPr>
          </a:p>
          <a:p>
            <a:pPr marL="342900" lvl="0" indent="-342900" algn="l" fontAlgn="base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ru-RU" altLang="ru-RU" sz="2200" b="1" dirty="0" smtClean="0">
                <a:solidFill>
                  <a:srgbClr val="4B0096"/>
                </a:solidFill>
                <a:latin typeface="Tahoma" pitchFamily="34" charset="0"/>
              </a:rPr>
              <a:t>передача </a:t>
            </a:r>
            <a:r>
              <a:rPr lang="ru-RU" altLang="ru-RU" sz="2200" b="1" dirty="0">
                <a:solidFill>
                  <a:srgbClr val="4B0096"/>
                </a:solidFill>
                <a:latin typeface="Tahoma" pitchFamily="34" charset="0"/>
              </a:rPr>
              <a:t>характерных  </a:t>
            </a:r>
            <a:endParaRPr lang="ru-RU" altLang="ru-RU" sz="2200" b="1" dirty="0" smtClean="0">
              <a:solidFill>
                <a:srgbClr val="4B0096"/>
              </a:solidFill>
              <a:latin typeface="Tahoma" pitchFamily="34" charset="0"/>
            </a:endParaRPr>
          </a:p>
          <a:p>
            <a:pPr lvl="0" algn="l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altLang="ru-RU" sz="2200" b="1" dirty="0" smtClean="0">
                <a:solidFill>
                  <a:srgbClr val="4B0096"/>
                </a:solidFill>
                <a:latin typeface="Tahoma" pitchFamily="34" charset="0"/>
              </a:rPr>
              <a:t>  </a:t>
            </a:r>
            <a:endParaRPr lang="ru-RU" altLang="ru-RU" sz="2200" b="1" dirty="0">
              <a:solidFill>
                <a:srgbClr val="4B0096"/>
              </a:solidFill>
              <a:latin typeface="Tahoma" pitchFamily="34" charset="0"/>
            </a:endParaRPr>
          </a:p>
          <a:p>
            <a:pPr marL="342900" lvl="0" indent="-342900" algn="l" fontAlgn="base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ru-RU" altLang="ru-RU" sz="2200" b="1" dirty="0" smtClean="0">
                <a:solidFill>
                  <a:srgbClr val="4B0096"/>
                </a:solidFill>
                <a:latin typeface="Tahoma" pitchFamily="34" charset="0"/>
              </a:rPr>
              <a:t>особенностей </a:t>
            </a:r>
            <a:r>
              <a:rPr lang="ru-RU" altLang="ru-RU" sz="2200" b="1" dirty="0">
                <a:solidFill>
                  <a:srgbClr val="4B0096"/>
                </a:solidFill>
                <a:latin typeface="Tahoma" pitchFamily="34" charset="0"/>
              </a:rPr>
              <a:t>образов.</a:t>
            </a:r>
          </a:p>
          <a:p>
            <a:pPr algn="l"/>
            <a:endParaRPr lang="ru-RU" sz="2200" dirty="0"/>
          </a:p>
        </p:txBody>
      </p:sp>
      <p:sp>
        <p:nvSpPr>
          <p:cNvPr id="4" name="Овал 3"/>
          <p:cNvSpPr/>
          <p:nvPr/>
        </p:nvSpPr>
        <p:spPr>
          <a:xfrm>
            <a:off x="2843808" y="476672"/>
            <a:ext cx="3060000" cy="11880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ПРАВИЛА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5" name="Picture 42" descr="Анимация Спорт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301208"/>
            <a:ext cx="1512168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0323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flipV="1">
            <a:off x="755576" y="-531440"/>
            <a:ext cx="7772400" cy="144016"/>
          </a:xfrm>
        </p:spPr>
        <p:txBody>
          <a:bodyPr>
            <a:normAutofit fontScale="90000"/>
          </a:bodyPr>
          <a:lstStyle/>
          <a:p>
            <a:endParaRPr lang="ru-RU" sz="3200" b="1" dirty="0">
              <a:solidFill>
                <a:srgbClr val="CC00CC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2195736" y="548680"/>
            <a:ext cx="4140000" cy="16200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20000"/>
              </a:spcBef>
              <a:buClr>
                <a:srgbClr val="31B6FD"/>
              </a:buClr>
              <a:buSzPct val="100000"/>
            </a:pPr>
            <a:r>
              <a:rPr lang="ru-RU" sz="2400" b="1" dirty="0">
                <a:solidFill>
                  <a:srgbClr val="CC00CC"/>
                </a:solidFill>
              </a:rPr>
              <a:t>ФОРМЫ РАБОТЫ С ДЕТЬМИ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03548" y="2420888"/>
            <a:ext cx="2628000" cy="12600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800000"/>
                </a:solidFill>
              </a:rPr>
              <a:t>УТРЕННЯЯ ГИМНАСТИКА</a:t>
            </a:r>
            <a:endParaRPr lang="ru-RU" b="1" dirty="0">
              <a:solidFill>
                <a:srgbClr val="80000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067946" y="2420888"/>
            <a:ext cx="2628000" cy="1260000"/>
          </a:xfrm>
          <a:prstGeom prst="roundRect">
            <a:avLst/>
          </a:prstGeom>
          <a:solidFill>
            <a:srgbClr val="0DC33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C000"/>
                </a:solidFill>
              </a:rPr>
              <a:t>МУЗЫКАЛЬНЫЕ НОД</a:t>
            </a:r>
            <a:endParaRPr lang="ru-RU" b="1" dirty="0">
              <a:solidFill>
                <a:srgbClr val="FFC00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03548" y="5037072"/>
            <a:ext cx="2628000" cy="1260000"/>
          </a:xfrm>
          <a:prstGeom prst="roundRect">
            <a:avLst/>
          </a:prstGeom>
          <a:solidFill>
            <a:srgbClr val="F237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DC33D"/>
                </a:solidFill>
              </a:rPr>
              <a:t>ФИЗКУЛЬТУРНЫЕ НОД</a:t>
            </a:r>
            <a:endParaRPr lang="ru-RU" b="1" dirty="0">
              <a:solidFill>
                <a:srgbClr val="0DC33D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067946" y="4797151"/>
            <a:ext cx="2628000" cy="12600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КОРРЕГИРУЮЩАЯ ГИМНАСТИКА ПОСЛЕ СНА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4" name="Picture 46" descr="Анимация Спорт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050888"/>
            <a:ext cx="1512168" cy="210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8292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8680"/>
            <a:ext cx="7772400" cy="79208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800000"/>
                </a:solidFill>
              </a:rPr>
              <a:t>БАБОЧКА</a:t>
            </a:r>
            <a:endParaRPr lang="ru-RU" sz="2800" b="1" dirty="0">
              <a:solidFill>
                <a:srgbClr val="8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87824" y="2924944"/>
            <a:ext cx="720080" cy="144016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015287"/>
            <a:ext cx="2821034" cy="2853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015286"/>
            <a:ext cx="2862054" cy="285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63688" y="1556792"/>
            <a:ext cx="5868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FFC000"/>
                </a:solidFill>
              </a:rPr>
              <a:t>Растяжка мышц бедра и сохранение правильной осанки</a:t>
            </a:r>
            <a:endParaRPr lang="ru-RU" b="1" i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141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20688"/>
            <a:ext cx="7772400" cy="864096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800000"/>
                </a:solidFill>
              </a:rPr>
              <a:t>ЗМЕЯ</a:t>
            </a:r>
            <a:endParaRPr lang="ru-RU" sz="3200" b="1" i="1" dirty="0">
              <a:solidFill>
                <a:srgbClr val="800000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916832"/>
            <a:ext cx="3528392" cy="3294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8449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2"/>
            <a:ext cx="7772400" cy="108012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800000"/>
                </a:solidFill>
              </a:rPr>
              <a:t>СОЛНЫШКО</a:t>
            </a:r>
            <a:endParaRPr lang="ru-RU" sz="3200" b="1" dirty="0">
              <a:solidFill>
                <a:srgbClr val="800000"/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844824"/>
            <a:ext cx="4824536" cy="3618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8565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311</TotalTime>
  <Words>232</Words>
  <Application>Microsoft Office PowerPoint</Application>
  <PresentationFormat>Экран (4:3)</PresentationFormat>
  <Paragraphs>67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Волна</vt:lpstr>
      <vt:lpstr>РАЗВИТИЕ ПОЗНАВАТЕЛЬНОГО ИНТЕРЕСА ЧЕРЕЗ ДВИГАТЕЛЬНУЮ АКТИВНОСТЬ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БАБОЧКА</vt:lpstr>
      <vt:lpstr>ЗМЕЯ</vt:lpstr>
      <vt:lpstr>СОЛНЫШКО</vt:lpstr>
      <vt:lpstr>РЫБКА</vt:lpstr>
      <vt:lpstr>САМОЛЁТ</vt:lpstr>
      <vt:lpstr>КОШКА</vt:lpstr>
      <vt:lpstr>ПОЗНАНИЕ</vt:lpstr>
      <vt:lpstr>ПТИЦА</vt:lpstr>
      <vt:lpstr>ПОДВИЖНАЯ ИГРА</vt:lpstr>
      <vt:lpstr>Презентация PowerPoint</vt:lpstr>
      <vt:lpstr>Презентация PowerPoint</vt:lpstr>
      <vt:lpstr>СПАСИБО ЗА ВНИМАНИЕ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ПОЗНАВАТЕЛЬНОГО ИНТЕРЕСА ЧЕРЕЗ ДВИГАТЕЛЬНУЮ АКТИВНОСТЬ</dc:title>
  <dc:creator>Microsoft Office</dc:creator>
  <cp:lastModifiedBy>Microsoft Office</cp:lastModifiedBy>
  <cp:revision>29</cp:revision>
  <dcterms:created xsi:type="dcterms:W3CDTF">2016-12-09T01:48:51Z</dcterms:created>
  <dcterms:modified xsi:type="dcterms:W3CDTF">2016-12-11T15:21:33Z</dcterms:modified>
</cp:coreProperties>
</file>