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7" r:id="rId3"/>
    <p:sldId id="274" r:id="rId4"/>
    <p:sldId id="273" r:id="rId5"/>
    <p:sldId id="263" r:id="rId6"/>
    <p:sldId id="262" r:id="rId7"/>
    <p:sldId id="261" r:id="rId8"/>
    <p:sldId id="275" r:id="rId9"/>
    <p:sldId id="267" r:id="rId10"/>
    <p:sldId id="268" r:id="rId11"/>
    <p:sldId id="264" r:id="rId12"/>
    <p:sldId id="266" r:id="rId13"/>
    <p:sldId id="269" r:id="rId14"/>
    <p:sldId id="271"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141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9B8443-455E-4065-97F3-C017C4F47ECD}" type="datetimeFigureOut">
              <a:rPr lang="ru-RU" smtClean="0"/>
              <a:pPr/>
              <a:t>05.04.2016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962848-C10E-4661-A2F2-73995C50479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D962848-C10E-4661-A2F2-73995C50479B}"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D962848-C10E-4661-A2F2-73995C50479B}"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1AE2BB-3D53-4C8D-B182-BFEEF9924D6A}" type="datetimeFigureOut">
              <a:rPr lang="ru-RU" smtClean="0"/>
              <a:pPr/>
              <a:t>05.04.2016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944681-642C-45BF-B1C1-87F5DF4AEED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E2BB-3D53-4C8D-B182-BFEEF9924D6A}" type="datetimeFigureOut">
              <a:rPr lang="ru-RU" smtClean="0"/>
              <a:pPr/>
              <a:t>05.04.2016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44681-642C-45BF-B1C1-87F5DF4AEED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Шаблон для презентации &quot;Детвора&quo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a:solidFill>
              <a:srgbClr val="FFC000"/>
            </a:solidFill>
          </a:ln>
        </p:spPr>
      </p:pic>
      <p:sp>
        <p:nvSpPr>
          <p:cNvPr id="3" name="Прямоугольник 2"/>
          <p:cNvSpPr/>
          <p:nvPr/>
        </p:nvSpPr>
        <p:spPr>
          <a:xfrm>
            <a:off x="2627784" y="3789040"/>
            <a:ext cx="4752528" cy="830997"/>
          </a:xfrm>
          <a:prstGeom prst="rect">
            <a:avLst/>
          </a:prstGeom>
          <a:ln>
            <a:solidFill>
              <a:schemeClr val="bg1"/>
            </a:solidFill>
          </a:ln>
        </p:spPr>
        <p:txBody>
          <a:bodyPr wrap="square">
            <a:spAutoFit/>
          </a:bodyPr>
          <a:lstStyle/>
          <a:p>
            <a:r>
              <a:rPr lang="ru-RU" sz="2400" b="1" dirty="0">
                <a:ln w="10541" cmpd="sng">
                  <a:solidFill>
                    <a:srgbClr val="FFC000"/>
                  </a:solidFill>
                  <a:prstDash val="solid"/>
                </a:ln>
                <a:solidFill>
                  <a:schemeClr val="accent6">
                    <a:lumMod val="50000"/>
                  </a:schemeClr>
                </a:solidFill>
              </a:rPr>
              <a:t>Развитие мелкой </a:t>
            </a:r>
            <a:r>
              <a:rPr lang="ru-RU" sz="2400" b="1" dirty="0" smtClean="0">
                <a:ln w="10541" cmpd="sng">
                  <a:solidFill>
                    <a:srgbClr val="FFC000"/>
                  </a:solidFill>
                  <a:prstDash val="solid"/>
                </a:ln>
                <a:solidFill>
                  <a:schemeClr val="accent6">
                    <a:lumMod val="50000"/>
                  </a:schemeClr>
                </a:solidFill>
              </a:rPr>
              <a:t>моторики, как средство развития речи. </a:t>
            </a:r>
            <a:endParaRPr lang="ru-RU" sz="2400" b="1" dirty="0">
              <a:ln w="10541" cmpd="sng">
                <a:solidFill>
                  <a:srgbClr val="FFC000"/>
                </a:solidFill>
                <a:prstDash val="solid"/>
              </a:ln>
              <a:solidFill>
                <a:schemeClr val="accent6">
                  <a:lumMod val="50000"/>
                </a:schemeClr>
              </a:solidFill>
            </a:endParaRPr>
          </a:p>
        </p:txBody>
      </p:sp>
      <p:sp>
        <p:nvSpPr>
          <p:cNvPr id="4" name="Прямоугольник 3"/>
          <p:cNvSpPr/>
          <p:nvPr/>
        </p:nvSpPr>
        <p:spPr>
          <a:xfrm>
            <a:off x="5004048" y="5157192"/>
            <a:ext cx="3456384" cy="830997"/>
          </a:xfrm>
          <a:prstGeom prst="rect">
            <a:avLst/>
          </a:prstGeom>
        </p:spPr>
        <p:txBody>
          <a:bodyPr wrap="square">
            <a:spAutoFit/>
          </a:bodyPr>
          <a:lstStyle/>
          <a:p>
            <a:r>
              <a:rPr lang="ru-RU" sz="1600" dirty="0">
                <a:ln>
                  <a:solidFill>
                    <a:srgbClr val="FFC000"/>
                  </a:solidFill>
                </a:ln>
                <a:solidFill>
                  <a:srgbClr val="002060"/>
                </a:solidFill>
              </a:rPr>
              <a:t>Выполнила: учитель –</a:t>
            </a:r>
            <a:r>
              <a:rPr lang="ru-RU" sz="1600" dirty="0" smtClean="0">
                <a:ln>
                  <a:solidFill>
                    <a:srgbClr val="FFC000"/>
                  </a:solidFill>
                </a:ln>
                <a:solidFill>
                  <a:srgbClr val="002060"/>
                </a:solidFill>
              </a:rPr>
              <a:t>логопед</a:t>
            </a:r>
          </a:p>
          <a:p>
            <a:r>
              <a:rPr lang="ru-RU" sz="1600" dirty="0" smtClean="0">
                <a:ln>
                  <a:solidFill>
                    <a:srgbClr val="FFC000"/>
                  </a:solidFill>
                </a:ln>
                <a:solidFill>
                  <a:srgbClr val="002060"/>
                </a:solidFill>
              </a:rPr>
              <a:t>МБДОУ ДС № 433</a:t>
            </a:r>
            <a:endParaRPr lang="ru-RU" sz="1600" dirty="0">
              <a:ln>
                <a:solidFill>
                  <a:srgbClr val="FFC000"/>
                </a:solidFill>
              </a:ln>
              <a:solidFill>
                <a:srgbClr val="002060"/>
              </a:solidFill>
            </a:endParaRPr>
          </a:p>
          <a:p>
            <a:r>
              <a:rPr lang="ru-RU" sz="1600" dirty="0">
                <a:ln>
                  <a:solidFill>
                    <a:srgbClr val="FFC000"/>
                  </a:solidFill>
                </a:ln>
                <a:solidFill>
                  <a:srgbClr val="002060"/>
                </a:solidFill>
              </a:rPr>
              <a:t>Евстигнеева Е.К.</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Pictures\2016-02-12\075.jpg"/>
          <p:cNvPicPr>
            <a:picLocks noChangeAspect="1" noChangeArrowheads="1"/>
          </p:cNvPicPr>
          <p:nvPr/>
        </p:nvPicPr>
        <p:blipFill>
          <a:blip r:embed="rId2" cstate="print"/>
          <a:srcRect l="6689" t="933" r="5114" b="13551"/>
          <a:stretch>
            <a:fillRect/>
          </a:stretch>
        </p:blipFill>
        <p:spPr bwMode="auto">
          <a:xfrm>
            <a:off x="0" y="0"/>
            <a:ext cx="9144000" cy="6858000"/>
          </a:xfrm>
          <a:prstGeom prst="rect">
            <a:avLst/>
          </a:prstGeom>
          <a:noFill/>
        </p:spPr>
      </p:pic>
      <p:pic>
        <p:nvPicPr>
          <p:cNvPr id="4" name="Picture 2" descr="http://pedsovet.su/_ld/377/04819669.jpg"/>
          <p:cNvPicPr>
            <a:picLocks noChangeAspect="1" noChangeArrowheads="1"/>
          </p:cNvPicPr>
          <p:nvPr/>
        </p:nvPicPr>
        <p:blipFill>
          <a:blip r:embed="rId3" cstate="print"/>
          <a:srcRect/>
          <a:stretch>
            <a:fillRect/>
          </a:stretch>
        </p:blipFill>
        <p:spPr bwMode="auto">
          <a:xfrm>
            <a:off x="-31750" y="0"/>
            <a:ext cx="9175750" cy="6858000"/>
          </a:xfrm>
          <a:prstGeom prst="rect">
            <a:avLst/>
          </a:prstGeom>
          <a:noFill/>
          <a:ln w="38100">
            <a:solidFill>
              <a:srgbClr val="00B0F0"/>
            </a:solidFill>
          </a:ln>
        </p:spPr>
      </p:pic>
      <p:pic>
        <p:nvPicPr>
          <p:cNvPr id="5122" name="Picture 2" descr="C:\Users\1\Pictures\2016-03-03 фото телефон\фото телефон 053.jpg"/>
          <p:cNvPicPr>
            <a:picLocks noChangeAspect="1" noChangeArrowheads="1"/>
          </p:cNvPicPr>
          <p:nvPr/>
        </p:nvPicPr>
        <p:blipFill>
          <a:blip r:embed="rId4" cstate="print"/>
          <a:srcRect t="8235" b="14118"/>
          <a:stretch>
            <a:fillRect/>
          </a:stretch>
        </p:blipFill>
        <p:spPr bwMode="auto">
          <a:xfrm>
            <a:off x="683568" y="548680"/>
            <a:ext cx="5292080" cy="583264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dsovet.su/_ld/377/04819669.jpg"/>
          <p:cNvPicPr>
            <a:picLocks noChangeAspect="1" noChangeArrowheads="1"/>
          </p:cNvPicPr>
          <p:nvPr/>
        </p:nvPicPr>
        <p:blipFill>
          <a:blip r:embed="rId2" cstate="print"/>
          <a:srcRect/>
          <a:stretch>
            <a:fillRect/>
          </a:stretch>
        </p:blipFill>
        <p:spPr bwMode="auto">
          <a:xfrm>
            <a:off x="-31750" y="0"/>
            <a:ext cx="9175750" cy="6858000"/>
          </a:xfrm>
          <a:prstGeom prst="rect">
            <a:avLst/>
          </a:prstGeom>
          <a:noFill/>
          <a:ln w="38100">
            <a:solidFill>
              <a:srgbClr val="00B0F0"/>
            </a:solidFill>
          </a:ln>
        </p:spPr>
      </p:pic>
      <p:sp>
        <p:nvSpPr>
          <p:cNvPr id="9" name="Скругленный прямоугольник 8"/>
          <p:cNvSpPr/>
          <p:nvPr/>
        </p:nvSpPr>
        <p:spPr>
          <a:xfrm>
            <a:off x="4283968" y="1196752"/>
            <a:ext cx="72008"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C:\Users\1\Pictures\фото дет сад работа\WP_20160202_022.jpg"/>
          <p:cNvPicPr>
            <a:picLocks noChangeAspect="1" noChangeArrowheads="1"/>
          </p:cNvPicPr>
          <p:nvPr/>
        </p:nvPicPr>
        <p:blipFill>
          <a:blip r:embed="rId3" cstate="print"/>
          <a:srcRect l="23225" t="3737" r="26375" b="18566"/>
          <a:stretch>
            <a:fillRect/>
          </a:stretch>
        </p:blipFill>
        <p:spPr bwMode="auto">
          <a:xfrm>
            <a:off x="395536" y="1124744"/>
            <a:ext cx="6264696" cy="5256584"/>
          </a:xfrm>
          <a:prstGeom prst="roundRect">
            <a:avLst/>
          </a:prstGeom>
          <a:noFill/>
          <a:ln w="38100">
            <a:solidFill>
              <a:srgbClr val="FFC000"/>
            </a:solidFill>
          </a:ln>
        </p:spPr>
      </p:pic>
      <p:sp>
        <p:nvSpPr>
          <p:cNvPr id="6" name="TextBox 5"/>
          <p:cNvSpPr txBox="1"/>
          <p:nvPr/>
        </p:nvSpPr>
        <p:spPr>
          <a:xfrm>
            <a:off x="2915816" y="4221088"/>
            <a:ext cx="1584176" cy="369332"/>
          </a:xfrm>
          <a:prstGeom prst="rect">
            <a:avLst/>
          </a:prstGeom>
          <a:solidFill>
            <a:schemeClr val="accent4">
              <a:lumMod val="75000"/>
            </a:schemeClr>
          </a:solidFill>
        </p:spPr>
        <p:txBody>
          <a:bodyPr wrap="square" rtlCol="0">
            <a:spAutoFit/>
          </a:bodyPr>
          <a:lstStyle/>
          <a:p>
            <a:endParaRPr lang="ru-RU"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Pictures\2016-02-12\075.jpg"/>
          <p:cNvPicPr>
            <a:picLocks noChangeAspect="1" noChangeArrowheads="1"/>
          </p:cNvPicPr>
          <p:nvPr/>
        </p:nvPicPr>
        <p:blipFill>
          <a:blip r:embed="rId2" cstate="print"/>
          <a:srcRect l="6689" t="933" r="5114" b="13551"/>
          <a:stretch>
            <a:fillRect/>
          </a:stretch>
        </p:blipFill>
        <p:spPr bwMode="auto">
          <a:xfrm>
            <a:off x="0" y="0"/>
            <a:ext cx="9144000" cy="6858000"/>
          </a:xfrm>
          <a:prstGeom prst="rect">
            <a:avLst/>
          </a:prstGeom>
          <a:noFill/>
        </p:spPr>
      </p:pic>
      <p:pic>
        <p:nvPicPr>
          <p:cNvPr id="4" name="Picture 2" descr="http://pedsovet.su/_ld/377/04819669.jpg"/>
          <p:cNvPicPr>
            <a:picLocks noChangeAspect="1" noChangeArrowheads="1"/>
          </p:cNvPicPr>
          <p:nvPr/>
        </p:nvPicPr>
        <p:blipFill>
          <a:blip r:embed="rId3" cstate="print"/>
          <a:srcRect/>
          <a:stretch>
            <a:fillRect/>
          </a:stretch>
        </p:blipFill>
        <p:spPr bwMode="auto">
          <a:xfrm>
            <a:off x="-31750" y="0"/>
            <a:ext cx="9175750" cy="6858000"/>
          </a:xfrm>
          <a:prstGeom prst="rect">
            <a:avLst/>
          </a:prstGeom>
          <a:noFill/>
          <a:ln w="38100">
            <a:solidFill>
              <a:srgbClr val="00B0F0"/>
            </a:solidFill>
          </a:ln>
        </p:spPr>
      </p:pic>
      <p:pic>
        <p:nvPicPr>
          <p:cNvPr id="5" name="Picture 2" descr="C:\Users\1\Pictures\2016-02-12\023.jpg"/>
          <p:cNvPicPr>
            <a:picLocks noChangeAspect="1" noChangeArrowheads="1"/>
          </p:cNvPicPr>
          <p:nvPr/>
        </p:nvPicPr>
        <p:blipFill>
          <a:blip r:embed="rId4" cstate="print"/>
          <a:srcRect l="12595" t="10788" r="11766" b="11902"/>
          <a:stretch>
            <a:fillRect/>
          </a:stretch>
        </p:blipFill>
        <p:spPr bwMode="auto">
          <a:xfrm>
            <a:off x="179512" y="3501008"/>
            <a:ext cx="3240360" cy="3356992"/>
          </a:xfrm>
          <a:prstGeom prst="rect">
            <a:avLst/>
          </a:prstGeom>
          <a:noFill/>
          <a:ln>
            <a:solidFill>
              <a:srgbClr val="00B0F0"/>
            </a:solidFill>
          </a:ln>
        </p:spPr>
      </p:pic>
      <p:pic>
        <p:nvPicPr>
          <p:cNvPr id="6" name="Picture 4" descr="C:\Users\1\Pictures\2016-02-12\021.jpg"/>
          <p:cNvPicPr>
            <a:picLocks noChangeAspect="1" noChangeArrowheads="1"/>
          </p:cNvPicPr>
          <p:nvPr/>
        </p:nvPicPr>
        <p:blipFill>
          <a:blip r:embed="rId5" cstate="print"/>
          <a:srcRect l="9051" r="9838" b="17756"/>
          <a:stretch>
            <a:fillRect/>
          </a:stretch>
        </p:blipFill>
        <p:spPr bwMode="auto">
          <a:xfrm>
            <a:off x="1979712" y="188640"/>
            <a:ext cx="3851920" cy="3051720"/>
          </a:xfrm>
          <a:prstGeom prst="rect">
            <a:avLst/>
          </a:prstGeom>
          <a:noFill/>
          <a:ln>
            <a:solidFill>
              <a:srgbClr val="00B0F0"/>
            </a:solidFill>
          </a:ln>
        </p:spPr>
      </p:pic>
      <p:pic>
        <p:nvPicPr>
          <p:cNvPr id="7" name="Picture 3" descr="C:\Users\1\Pictures\2016-02-12\024.jpg"/>
          <p:cNvPicPr>
            <a:picLocks noChangeAspect="1" noChangeArrowheads="1"/>
          </p:cNvPicPr>
          <p:nvPr/>
        </p:nvPicPr>
        <p:blipFill>
          <a:blip r:embed="rId6" cstate="print"/>
          <a:srcRect l="25618" r="18221" b="9345"/>
          <a:stretch>
            <a:fillRect/>
          </a:stretch>
        </p:blipFill>
        <p:spPr bwMode="auto">
          <a:xfrm>
            <a:off x="3635896" y="3501008"/>
            <a:ext cx="3240360" cy="3356992"/>
          </a:xfrm>
          <a:prstGeom prst="rect">
            <a:avLst/>
          </a:prstGeom>
          <a:noFill/>
          <a:ln>
            <a:solidFill>
              <a:srgbClr val="00B0F0"/>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5361" name="Picture 1" descr="http://pedsovet.su/_ld/377/02123011.jpg"/>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15641"/>
            </a:avLst>
          </a:prstGeom>
          <a:ln w="38100">
            <a:solidFill>
              <a:srgbClr val="FFC000"/>
            </a:solidFill>
          </a:ln>
          <a:effectLst>
            <a:softEdge rad="112500"/>
          </a:effectLst>
        </p:spPr>
      </p:pic>
      <p:sp>
        <p:nvSpPr>
          <p:cNvPr id="153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 name="Picture 2" descr="C:\Users\1\Pictures\2016-02-12\034.jpg"/>
          <p:cNvPicPr>
            <a:picLocks noChangeAspect="1" noChangeArrowheads="1"/>
          </p:cNvPicPr>
          <p:nvPr/>
        </p:nvPicPr>
        <p:blipFill>
          <a:blip r:embed="rId3" cstate="print"/>
          <a:srcRect l="12201"/>
          <a:stretch>
            <a:fillRect/>
          </a:stretch>
        </p:blipFill>
        <p:spPr bwMode="auto">
          <a:xfrm>
            <a:off x="0" y="2276872"/>
            <a:ext cx="4427984" cy="4581128"/>
          </a:xfrm>
          <a:prstGeom prst="rect">
            <a:avLst/>
          </a:prstGeom>
          <a:noFill/>
          <a:ln>
            <a:solidFill>
              <a:srgbClr val="00B0F0"/>
            </a:solidFill>
          </a:ln>
        </p:spPr>
      </p:pic>
      <p:pic>
        <p:nvPicPr>
          <p:cNvPr id="2051" name="Picture 3" descr="C:\Users\1\Pictures\2016-02-12\041.jpg"/>
          <p:cNvPicPr>
            <a:picLocks noChangeAspect="1" noChangeArrowheads="1"/>
          </p:cNvPicPr>
          <p:nvPr/>
        </p:nvPicPr>
        <p:blipFill>
          <a:blip r:embed="rId4" cstate="print"/>
          <a:srcRect l="30313" r="16925"/>
          <a:stretch>
            <a:fillRect/>
          </a:stretch>
        </p:blipFill>
        <p:spPr bwMode="auto">
          <a:xfrm>
            <a:off x="4427984" y="2276872"/>
            <a:ext cx="4716016" cy="4581128"/>
          </a:xfrm>
          <a:prstGeom prst="rect">
            <a:avLst/>
          </a:prstGeom>
          <a:noFill/>
          <a:ln>
            <a:solidFill>
              <a:srgbClr val="00B0F0"/>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Шаблон для презентации &quot;Детвора&quo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57150">
            <a:solidFill>
              <a:srgbClr val="FFC000"/>
            </a:solidFill>
          </a:ln>
        </p:spPr>
      </p:pic>
      <p:sp>
        <p:nvSpPr>
          <p:cNvPr id="4" name="Прямоугольник 3"/>
          <p:cNvSpPr/>
          <p:nvPr/>
        </p:nvSpPr>
        <p:spPr>
          <a:xfrm>
            <a:off x="2483768" y="3982998"/>
            <a:ext cx="4104456" cy="1200329"/>
          </a:xfrm>
          <a:prstGeom prst="rect">
            <a:avLst/>
          </a:prstGeom>
        </p:spPr>
        <p:txBody>
          <a:bodyPr wrap="square">
            <a:spAutoFit/>
          </a:bodyPr>
          <a:lstStyle/>
          <a:p>
            <a:pPr algn="ctr"/>
            <a:r>
              <a:rPr lang="ru-RU" sz="3600" b="1" dirty="0" smtClean="0">
                <a:ln w="12700">
                  <a:solidFill>
                    <a:srgbClr val="00B050"/>
                  </a:solidFill>
                  <a:prstDash val="solid"/>
                </a:ln>
                <a:solidFill>
                  <a:schemeClr val="bg2">
                    <a:tint val="85000"/>
                    <a:satMod val="155000"/>
                  </a:schemeClr>
                </a:solidFill>
                <a:effectLst>
                  <a:outerShdw blurRad="41275" dist="20320" dir="1800000" algn="tl" rotWithShape="0">
                    <a:srgbClr val="000000">
                      <a:alpha val="40000"/>
                    </a:srgbClr>
                  </a:outerShdw>
                </a:effectLst>
              </a:rPr>
              <a:t>Благодарю за внимание</a:t>
            </a:r>
            <a:endParaRPr lang="ru-RU" sz="3600" b="1" dirty="0">
              <a:ln w="12700">
                <a:solidFill>
                  <a:srgbClr val="00B05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edsovet.su/_ld/377/02123011.jpg"/>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15641"/>
            </a:avLst>
          </a:prstGeom>
          <a:ln w="38100">
            <a:solidFill>
              <a:srgbClr val="FFC000"/>
            </a:solidFill>
          </a:ln>
          <a:effectLst>
            <a:softEdge rad="112500"/>
          </a:effectLst>
        </p:spPr>
      </p:pic>
      <p:sp>
        <p:nvSpPr>
          <p:cNvPr id="4" name="Прямоугольник 3"/>
          <p:cNvSpPr/>
          <p:nvPr/>
        </p:nvSpPr>
        <p:spPr>
          <a:xfrm>
            <a:off x="971600" y="2420888"/>
            <a:ext cx="6912768" cy="3170099"/>
          </a:xfrm>
          <a:prstGeom prst="rect">
            <a:avLst/>
          </a:prstGeom>
        </p:spPr>
        <p:txBody>
          <a:bodyPr wrap="square">
            <a:spAutoFit/>
          </a:bodyPr>
          <a:lstStyle/>
          <a:p>
            <a:pPr algn="ctr"/>
            <a:r>
              <a:rPr lang="ru-RU" sz="2000" b="1" i="1" dirty="0" smtClean="0">
                <a:solidFill>
                  <a:srgbClr val="002060"/>
                </a:solidFill>
                <a:latin typeface="Arial" pitchFamily="34" charset="0"/>
                <a:cs typeface="Arial" pitchFamily="34" charset="0"/>
              </a:rPr>
              <a:t>АКТУАЛЬНОСТЬ </a:t>
            </a:r>
          </a:p>
          <a:p>
            <a:r>
              <a:rPr lang="ru-RU" sz="2000" i="1" dirty="0" smtClean="0">
                <a:solidFill>
                  <a:srgbClr val="002060"/>
                </a:solidFill>
                <a:latin typeface="Arial" pitchFamily="34" charset="0"/>
                <a:cs typeface="Arial" pitchFamily="34" charset="0"/>
              </a:rPr>
              <a:t>В последние годы в нашей стране отмечается тенденция на увеличение количества детей с отклонениями в развитии речи. Эти отклонения связаны, прежде всего, с неблагополучными экологическими условиями, различными инфекциями. Проблема исправления речи в наше время является актуальной. Учитывая, что речевые отклонения возникают в раннем возрасте их необходимо своевременно выявлять и исправлять.</a:t>
            </a:r>
            <a:endParaRPr lang="ru-RU" sz="2000" i="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edsovet.su/_ld/377/02123011.jpg"/>
          <p:cNvPicPr>
            <a:picLocks noChangeAspect="1" noChangeArrowheads="1"/>
          </p:cNvPicPr>
          <p:nvPr/>
        </p:nvPicPr>
        <p:blipFill>
          <a:blip r:embed="rId3" cstate="print"/>
          <a:srcRect/>
          <a:stretch>
            <a:fillRect/>
          </a:stretch>
        </p:blipFill>
        <p:spPr bwMode="auto">
          <a:xfrm>
            <a:off x="0" y="0"/>
            <a:ext cx="9144000" cy="6858000"/>
          </a:xfrm>
          <a:prstGeom prst="roundRect">
            <a:avLst>
              <a:gd name="adj" fmla="val 15641"/>
            </a:avLst>
          </a:prstGeom>
          <a:ln w="38100">
            <a:solidFill>
              <a:srgbClr val="FFC000"/>
            </a:solidFill>
          </a:ln>
          <a:effectLst>
            <a:softEdge rad="112500"/>
          </a:effectLst>
        </p:spPr>
      </p:pic>
      <p:sp>
        <p:nvSpPr>
          <p:cNvPr id="5" name="Прямоугольник 4"/>
          <p:cNvSpPr/>
          <p:nvPr/>
        </p:nvSpPr>
        <p:spPr>
          <a:xfrm>
            <a:off x="539552" y="2636911"/>
            <a:ext cx="7920880" cy="2862322"/>
          </a:xfrm>
          <a:prstGeom prst="rect">
            <a:avLst/>
          </a:prstGeom>
        </p:spPr>
        <p:txBody>
          <a:bodyPr wrap="square">
            <a:spAutoFit/>
          </a:bodyPr>
          <a:lstStyle/>
          <a:p>
            <a:r>
              <a:rPr lang="ru-RU" i="1" dirty="0" smtClean="0">
                <a:solidFill>
                  <a:srgbClr val="002060"/>
                </a:solidFill>
                <a:latin typeface="Arial" pitchFamily="34" charset="0"/>
                <a:cs typeface="Arial" pitchFamily="34" charset="0"/>
              </a:rPr>
              <a:t>Известный исследователь детской речи М.М.Кольцова пишет: "Движения пальцев рук исторически, в ходе развития человечества, оказались тесно связанными с речевой функцией.</a:t>
            </a:r>
            <a:br>
              <a:rPr lang="ru-RU" i="1" dirty="0" smtClean="0">
                <a:solidFill>
                  <a:srgbClr val="002060"/>
                </a:solidFill>
                <a:latin typeface="Arial" pitchFamily="34" charset="0"/>
                <a:cs typeface="Arial" pitchFamily="34" charset="0"/>
              </a:rPr>
            </a:br>
            <a:r>
              <a:rPr lang="ru-RU" i="1" dirty="0">
                <a:solidFill>
                  <a:srgbClr val="002060"/>
                </a:solidFill>
                <a:latin typeface="Arial" pitchFamily="34" charset="0"/>
                <a:cs typeface="Arial" pitchFamily="34" charset="0"/>
              </a:rPr>
              <a:t>О</a:t>
            </a:r>
            <a:r>
              <a:rPr lang="ru-RU" i="1" dirty="0" smtClean="0">
                <a:solidFill>
                  <a:srgbClr val="002060"/>
                </a:solidFill>
                <a:latin typeface="Arial" pitchFamily="34" charset="0"/>
                <a:cs typeface="Arial" pitchFamily="34" charset="0"/>
              </a:rPr>
              <a:t>коло трети всей площади двигательной проекции в коре головного мозга занимает проекция кисти руки. Поэтому тренировка тонких движений пальцев рук оказывает большое влияние на развитие активной речи ребенка. Как правило, если развитие движений пальцев соответствует возрасту, то развитие речи тоже в пределах нормы, если же развитие пальцев отстает – </a:t>
            </a:r>
            <a:r>
              <a:rPr lang="ru-RU" i="1" dirty="0" err="1" smtClean="0">
                <a:solidFill>
                  <a:srgbClr val="002060"/>
                </a:solidFill>
                <a:latin typeface="Arial" pitchFamily="34" charset="0"/>
                <a:cs typeface="Arial" pitchFamily="34" charset="0"/>
              </a:rPr>
              <a:t>отстает</a:t>
            </a:r>
            <a:r>
              <a:rPr lang="ru-RU" i="1" dirty="0" smtClean="0">
                <a:solidFill>
                  <a:srgbClr val="002060"/>
                </a:solidFill>
                <a:latin typeface="Arial" pitchFamily="34" charset="0"/>
                <a:cs typeface="Arial" pitchFamily="34" charset="0"/>
              </a:rPr>
              <a:t> и развитие речи. «Речь находится на кончиках пальцев.»</a:t>
            </a:r>
            <a:endParaRPr lang="ru-RU" i="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edsovet.su/_ld/377/02123011.jpg"/>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15641"/>
            </a:avLst>
          </a:prstGeom>
          <a:ln w="38100">
            <a:solidFill>
              <a:srgbClr val="FFC000"/>
            </a:solidFill>
          </a:ln>
          <a:effectLst>
            <a:softEdge rad="112500"/>
          </a:effectLst>
        </p:spPr>
      </p:pic>
      <p:sp>
        <p:nvSpPr>
          <p:cNvPr id="5" name="Прямоугольник 4"/>
          <p:cNvSpPr/>
          <p:nvPr/>
        </p:nvSpPr>
        <p:spPr>
          <a:xfrm>
            <a:off x="1115616" y="2636912"/>
            <a:ext cx="7200800" cy="3242107"/>
          </a:xfrm>
          <a:prstGeom prst="rect">
            <a:avLst/>
          </a:prstGeom>
        </p:spPr>
        <p:txBody>
          <a:bodyPr wrap="square">
            <a:spAutoFit/>
          </a:bodyPr>
          <a:lstStyle/>
          <a:p>
            <a:r>
              <a:rPr lang="ru-RU" sz="2000" dirty="0" smtClean="0">
                <a:solidFill>
                  <a:srgbClr val="002060"/>
                </a:solidFill>
              </a:rPr>
              <a:t>В своей практической деятельности, наряду </a:t>
            </a:r>
            <a:r>
              <a:rPr lang="ru-RU" sz="2000" dirty="0">
                <a:solidFill>
                  <a:srgbClr val="002060"/>
                </a:solidFill>
              </a:rPr>
              <a:t>с традиционными играми и упражнениями на развитие мелкой  </a:t>
            </a:r>
            <a:r>
              <a:rPr lang="ru-RU" sz="2000" dirty="0" smtClean="0">
                <a:solidFill>
                  <a:srgbClr val="002060"/>
                </a:solidFill>
              </a:rPr>
              <a:t>моторики у детей дошкольного возраста, я </a:t>
            </a:r>
            <a:r>
              <a:rPr lang="ru-RU" sz="2000" dirty="0">
                <a:solidFill>
                  <a:srgbClr val="002060"/>
                </a:solidFill>
              </a:rPr>
              <a:t>использую </a:t>
            </a:r>
            <a:r>
              <a:rPr lang="ru-RU" sz="2000" dirty="0" smtClean="0">
                <a:solidFill>
                  <a:srgbClr val="002060"/>
                </a:solidFill>
              </a:rPr>
              <a:t>игры </a:t>
            </a:r>
            <a:r>
              <a:rPr lang="ru-RU" sz="2000" dirty="0">
                <a:solidFill>
                  <a:srgbClr val="002060"/>
                </a:solidFill>
              </a:rPr>
              <a:t>и </a:t>
            </a:r>
            <a:r>
              <a:rPr lang="ru-RU" sz="2000" dirty="0" smtClean="0">
                <a:solidFill>
                  <a:srgbClr val="002060"/>
                </a:solidFill>
              </a:rPr>
              <a:t>пособия, </a:t>
            </a:r>
            <a:r>
              <a:rPr lang="ru-RU" sz="2000" dirty="0">
                <a:solidFill>
                  <a:srgbClr val="002060"/>
                </a:solidFill>
              </a:rPr>
              <a:t>сделанные своими руками.</a:t>
            </a:r>
          </a:p>
          <a:p>
            <a:r>
              <a:rPr lang="ru-RU" sz="2000" dirty="0">
                <a:solidFill>
                  <a:srgbClr val="002060"/>
                </a:solidFill>
              </a:rPr>
              <a:t>1. Тактильная  книга </a:t>
            </a:r>
            <a:r>
              <a:rPr lang="ru-RU" sz="2000" dirty="0" smtClean="0">
                <a:solidFill>
                  <a:srgbClr val="002060"/>
                </a:solidFill>
              </a:rPr>
              <a:t>(крючки, пуговицы, липучки, шнуровка, замок)</a:t>
            </a:r>
            <a:endParaRPr lang="ru-RU" sz="2000" dirty="0">
              <a:solidFill>
                <a:srgbClr val="002060"/>
              </a:solidFill>
            </a:endParaRPr>
          </a:p>
          <a:p>
            <a:r>
              <a:rPr lang="ru-RU" sz="2000" dirty="0">
                <a:solidFill>
                  <a:srgbClr val="002060"/>
                </a:solidFill>
              </a:rPr>
              <a:t>2.  Дидактическая игра </a:t>
            </a:r>
            <a:r>
              <a:rPr lang="ru-RU" sz="2000" dirty="0" smtClean="0">
                <a:solidFill>
                  <a:srgbClr val="002060"/>
                </a:solidFill>
              </a:rPr>
              <a:t>«</a:t>
            </a:r>
            <a:r>
              <a:rPr lang="ru-RU" sz="2000" dirty="0">
                <a:solidFill>
                  <a:srgbClr val="002060"/>
                </a:solidFill>
              </a:rPr>
              <a:t>Звуковой  домик»</a:t>
            </a:r>
          </a:p>
          <a:p>
            <a:r>
              <a:rPr lang="ru-RU" sz="2000" dirty="0">
                <a:solidFill>
                  <a:srgbClr val="002060"/>
                </a:solidFill>
              </a:rPr>
              <a:t>3. Сухой </a:t>
            </a:r>
            <a:r>
              <a:rPr lang="ru-RU" sz="2000" dirty="0" smtClean="0">
                <a:solidFill>
                  <a:srgbClr val="002060"/>
                </a:solidFill>
              </a:rPr>
              <a:t>бассейн (</a:t>
            </a:r>
            <a:r>
              <a:rPr lang="ru-RU" sz="2000" dirty="0" err="1" smtClean="0">
                <a:solidFill>
                  <a:srgbClr val="002060"/>
                </a:solidFill>
              </a:rPr>
              <a:t>горох,фасоль,мелкие</a:t>
            </a:r>
            <a:r>
              <a:rPr lang="ru-RU" sz="2000" dirty="0" smtClean="0">
                <a:solidFill>
                  <a:srgbClr val="002060"/>
                </a:solidFill>
              </a:rPr>
              <a:t> игрушки)</a:t>
            </a:r>
            <a:endParaRPr lang="ru-RU" sz="2000" dirty="0">
              <a:solidFill>
                <a:srgbClr val="002060"/>
              </a:solidFill>
            </a:endParaRPr>
          </a:p>
          <a:p>
            <a:r>
              <a:rPr lang="ru-RU" sz="2000" dirty="0">
                <a:solidFill>
                  <a:srgbClr val="002060"/>
                </a:solidFill>
              </a:rPr>
              <a:t>4.  Игры с прищепками</a:t>
            </a:r>
          </a:p>
          <a:p>
            <a:r>
              <a:rPr lang="ru-RU" sz="2000" dirty="0">
                <a:solidFill>
                  <a:srgbClr val="002060"/>
                </a:solidFill>
              </a:rPr>
              <a:t>5. Игры со стеклянными камешками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dsovet.su/_ld/377/04819669.jpg"/>
          <p:cNvPicPr>
            <a:picLocks noChangeAspect="1" noChangeArrowheads="1"/>
          </p:cNvPicPr>
          <p:nvPr/>
        </p:nvPicPr>
        <p:blipFill>
          <a:blip r:embed="rId2" cstate="print"/>
          <a:srcRect/>
          <a:stretch>
            <a:fillRect/>
          </a:stretch>
        </p:blipFill>
        <p:spPr bwMode="auto">
          <a:xfrm>
            <a:off x="-31750" y="0"/>
            <a:ext cx="9175750" cy="6858000"/>
          </a:xfrm>
          <a:prstGeom prst="rect">
            <a:avLst/>
          </a:prstGeom>
          <a:noFill/>
          <a:ln w="38100">
            <a:solidFill>
              <a:srgbClr val="00B0F0"/>
            </a:solidFill>
          </a:ln>
        </p:spPr>
      </p:pic>
      <p:sp>
        <p:nvSpPr>
          <p:cNvPr id="9" name="Скругленный прямоугольник 8"/>
          <p:cNvSpPr/>
          <p:nvPr/>
        </p:nvSpPr>
        <p:spPr>
          <a:xfrm>
            <a:off x="4283968" y="1196752"/>
            <a:ext cx="72008"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2" descr="C:\Users\1\Pictures\2016-03-03 фото телефон\фото телефон 034.jpg"/>
          <p:cNvPicPr>
            <a:picLocks noChangeAspect="1" noChangeArrowheads="1"/>
          </p:cNvPicPr>
          <p:nvPr/>
        </p:nvPicPr>
        <p:blipFill>
          <a:blip r:embed="rId3" cstate="print"/>
          <a:srcRect l="15350" t="-469" r="24012" b="934"/>
          <a:stretch>
            <a:fillRect/>
          </a:stretch>
        </p:blipFill>
        <p:spPr bwMode="auto">
          <a:xfrm>
            <a:off x="611560" y="980728"/>
            <a:ext cx="5544616" cy="511256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dsovet.su/_ld/377/04819669.jpg"/>
          <p:cNvPicPr>
            <a:picLocks noChangeAspect="1" noChangeArrowheads="1"/>
          </p:cNvPicPr>
          <p:nvPr/>
        </p:nvPicPr>
        <p:blipFill>
          <a:blip r:embed="rId2" cstate="print"/>
          <a:srcRect/>
          <a:stretch>
            <a:fillRect/>
          </a:stretch>
        </p:blipFill>
        <p:spPr bwMode="auto">
          <a:xfrm>
            <a:off x="-31750" y="0"/>
            <a:ext cx="9175750" cy="6858000"/>
          </a:xfrm>
          <a:prstGeom prst="rect">
            <a:avLst/>
          </a:prstGeom>
          <a:noFill/>
          <a:ln w="38100">
            <a:solidFill>
              <a:srgbClr val="00B0F0"/>
            </a:solidFill>
          </a:ln>
        </p:spPr>
      </p:pic>
      <p:sp>
        <p:nvSpPr>
          <p:cNvPr id="9" name="Скругленный прямоугольник 8"/>
          <p:cNvSpPr/>
          <p:nvPr/>
        </p:nvSpPr>
        <p:spPr>
          <a:xfrm>
            <a:off x="4283968" y="1196752"/>
            <a:ext cx="72008"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C:\Users\1\Pictures\2016-02-12\067.jpg"/>
          <p:cNvPicPr>
            <a:picLocks noChangeAspect="1" noChangeArrowheads="1"/>
          </p:cNvPicPr>
          <p:nvPr/>
        </p:nvPicPr>
        <p:blipFill>
          <a:blip r:embed="rId3" cstate="print"/>
          <a:srcRect l="6688" t="6951"/>
          <a:stretch>
            <a:fillRect/>
          </a:stretch>
        </p:blipFill>
        <p:spPr bwMode="auto">
          <a:xfrm>
            <a:off x="0" y="0"/>
            <a:ext cx="9144000" cy="6858000"/>
          </a:xfrm>
          <a:prstGeom prst="rect">
            <a:avLst/>
          </a:prstGeom>
          <a:noFill/>
        </p:spPr>
      </p:pic>
      <p:sp>
        <p:nvSpPr>
          <p:cNvPr id="5" name="TextBox 4"/>
          <p:cNvSpPr txBox="1"/>
          <p:nvPr/>
        </p:nvSpPr>
        <p:spPr>
          <a:xfrm>
            <a:off x="3851920" y="4077072"/>
            <a:ext cx="2304256" cy="1200329"/>
          </a:xfrm>
          <a:prstGeom prst="rect">
            <a:avLst/>
          </a:prstGeom>
          <a:noFill/>
        </p:spPr>
        <p:txBody>
          <a:bodyPr wrap="square" rtlCol="0">
            <a:spAutoFit/>
          </a:bodyPr>
          <a:lstStyle/>
          <a:p>
            <a:r>
              <a:rPr lang="ru-RU" dirty="0" smtClean="0">
                <a:solidFill>
                  <a:srgbClr val="002060"/>
                </a:solidFill>
              </a:rPr>
              <a:t>Яблоки, груши на </a:t>
            </a:r>
            <a:r>
              <a:rPr lang="ru-RU" dirty="0" err="1" smtClean="0">
                <a:solidFill>
                  <a:srgbClr val="002060"/>
                </a:solidFill>
              </a:rPr>
              <a:t>крючках,цветы</a:t>
            </a:r>
            <a:r>
              <a:rPr lang="ru-RU" dirty="0" smtClean="0">
                <a:solidFill>
                  <a:srgbClr val="002060"/>
                </a:solidFill>
              </a:rPr>
              <a:t> </a:t>
            </a:r>
            <a:r>
              <a:rPr lang="ru-RU" dirty="0" err="1" smtClean="0">
                <a:solidFill>
                  <a:srgbClr val="002060"/>
                </a:solidFill>
              </a:rPr>
              <a:t>на</a:t>
            </a:r>
            <a:r>
              <a:rPr lang="ru-RU" dirty="0" smtClean="0">
                <a:solidFill>
                  <a:srgbClr val="002060"/>
                </a:solidFill>
              </a:rPr>
              <a:t> </a:t>
            </a:r>
            <a:r>
              <a:rPr lang="ru-RU" dirty="0" err="1" smtClean="0">
                <a:solidFill>
                  <a:srgbClr val="002060"/>
                </a:solidFill>
              </a:rPr>
              <a:t>пуговицах,солнце</a:t>
            </a:r>
            <a:r>
              <a:rPr lang="ru-RU" dirty="0" smtClean="0">
                <a:solidFill>
                  <a:srgbClr val="002060"/>
                </a:solidFill>
              </a:rPr>
              <a:t>, бабочка на липучках</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Pictures\2016-02-12\073.jpg"/>
          <p:cNvPicPr>
            <a:picLocks noChangeAspect="1" noChangeArrowheads="1"/>
          </p:cNvPicPr>
          <p:nvPr/>
        </p:nvPicPr>
        <p:blipFill>
          <a:blip r:embed="rId2" cstate="print"/>
          <a:srcRect l="7476" t="2863" r="3538" b="11455"/>
          <a:stretch>
            <a:fillRect/>
          </a:stretch>
        </p:blipFill>
        <p:spPr bwMode="auto">
          <a:xfrm>
            <a:off x="0" y="0"/>
            <a:ext cx="9144000" cy="6858000"/>
          </a:xfrm>
          <a:prstGeom prst="rect">
            <a:avLst/>
          </a:prstGeom>
          <a:noFill/>
        </p:spPr>
      </p:pic>
      <p:sp>
        <p:nvSpPr>
          <p:cNvPr id="3" name="TextBox 2"/>
          <p:cNvSpPr txBox="1"/>
          <p:nvPr/>
        </p:nvSpPr>
        <p:spPr>
          <a:xfrm>
            <a:off x="5292080" y="4941168"/>
            <a:ext cx="3096344" cy="1477328"/>
          </a:xfrm>
          <a:prstGeom prst="rect">
            <a:avLst/>
          </a:prstGeom>
          <a:noFill/>
        </p:spPr>
        <p:txBody>
          <a:bodyPr wrap="square" rtlCol="0">
            <a:spAutoFit/>
          </a:bodyPr>
          <a:lstStyle/>
          <a:p>
            <a:r>
              <a:rPr lang="ru-RU" dirty="0" smtClean="0">
                <a:solidFill>
                  <a:srgbClr val="002060"/>
                </a:solidFill>
              </a:rPr>
              <a:t>Морские обитатели на </a:t>
            </a:r>
            <a:r>
              <a:rPr lang="ru-RU" dirty="0" err="1" smtClean="0">
                <a:solidFill>
                  <a:srgbClr val="002060"/>
                </a:solidFill>
              </a:rPr>
              <a:t>липучках,лодка</a:t>
            </a:r>
            <a:r>
              <a:rPr lang="ru-RU" dirty="0" smtClean="0">
                <a:solidFill>
                  <a:srgbClr val="002060"/>
                </a:solidFill>
              </a:rPr>
              <a:t> двигается по </a:t>
            </a:r>
            <a:r>
              <a:rPr lang="ru-RU" dirty="0" err="1" smtClean="0">
                <a:solidFill>
                  <a:srgbClr val="002060"/>
                </a:solidFill>
              </a:rPr>
              <a:t>ленте,ниже</a:t>
            </a:r>
            <a:r>
              <a:rPr lang="ru-RU" dirty="0" smtClean="0">
                <a:solidFill>
                  <a:srgbClr val="002060"/>
                </a:solidFill>
              </a:rPr>
              <a:t> «морское дно» под сеткой двигать пуговицу , удерживая пальцем </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Pictures\2016-02-12\075.jpg"/>
          <p:cNvPicPr>
            <a:picLocks noChangeAspect="1" noChangeArrowheads="1"/>
          </p:cNvPicPr>
          <p:nvPr/>
        </p:nvPicPr>
        <p:blipFill>
          <a:blip r:embed="rId2" cstate="print"/>
          <a:srcRect l="5901" t="2954" r="5090" b="13551"/>
          <a:stretch>
            <a:fillRect/>
          </a:stretch>
        </p:blipFill>
        <p:spPr bwMode="auto">
          <a:xfrm>
            <a:off x="0" y="0"/>
            <a:ext cx="9144000" cy="6858000"/>
          </a:xfrm>
          <a:prstGeom prst="rect">
            <a:avLst/>
          </a:prstGeom>
          <a:noFill/>
        </p:spPr>
      </p:pic>
      <p:sp>
        <p:nvSpPr>
          <p:cNvPr id="3" name="TextBox 2"/>
          <p:cNvSpPr txBox="1"/>
          <p:nvPr/>
        </p:nvSpPr>
        <p:spPr>
          <a:xfrm>
            <a:off x="3203848" y="4725144"/>
            <a:ext cx="2232248" cy="1200329"/>
          </a:xfrm>
          <a:prstGeom prst="rect">
            <a:avLst/>
          </a:prstGeom>
          <a:noFill/>
        </p:spPr>
        <p:txBody>
          <a:bodyPr wrap="square" rtlCol="0">
            <a:spAutoFit/>
          </a:bodyPr>
          <a:lstStyle/>
          <a:p>
            <a:r>
              <a:rPr lang="ru-RU" dirty="0" smtClean="0">
                <a:solidFill>
                  <a:srgbClr val="002060"/>
                </a:solidFill>
              </a:rPr>
              <a:t>Овощи на </a:t>
            </a:r>
            <a:r>
              <a:rPr lang="ru-RU" dirty="0" err="1" smtClean="0">
                <a:solidFill>
                  <a:srgbClr val="002060"/>
                </a:solidFill>
              </a:rPr>
              <a:t>липучках,шнуровка,под</a:t>
            </a:r>
            <a:r>
              <a:rPr lang="ru-RU" dirty="0" smtClean="0">
                <a:solidFill>
                  <a:srgbClr val="002060"/>
                </a:solidFill>
              </a:rPr>
              <a:t> шнуровкой карман с замком</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1\Pictures\2016-02-12\075.jpg"/>
          <p:cNvPicPr>
            <a:picLocks noChangeAspect="1" noChangeArrowheads="1"/>
          </p:cNvPicPr>
          <p:nvPr/>
        </p:nvPicPr>
        <p:blipFill>
          <a:blip r:embed="rId2" cstate="print"/>
          <a:srcRect l="6689" t="933" r="5114" b="13551"/>
          <a:stretch>
            <a:fillRect/>
          </a:stretch>
        </p:blipFill>
        <p:spPr bwMode="auto">
          <a:xfrm>
            <a:off x="0" y="0"/>
            <a:ext cx="9144000" cy="6858000"/>
          </a:xfrm>
          <a:prstGeom prst="rect">
            <a:avLst/>
          </a:prstGeom>
          <a:noFill/>
        </p:spPr>
      </p:pic>
      <p:pic>
        <p:nvPicPr>
          <p:cNvPr id="4" name="Picture 2" descr="http://pedsovet.su/_ld/377/04819669.jpg"/>
          <p:cNvPicPr>
            <a:picLocks noChangeAspect="1" noChangeArrowheads="1"/>
          </p:cNvPicPr>
          <p:nvPr/>
        </p:nvPicPr>
        <p:blipFill>
          <a:blip r:embed="rId3" cstate="print"/>
          <a:srcRect/>
          <a:stretch>
            <a:fillRect/>
          </a:stretch>
        </p:blipFill>
        <p:spPr bwMode="auto">
          <a:xfrm>
            <a:off x="-31750" y="0"/>
            <a:ext cx="9175750" cy="6858000"/>
          </a:xfrm>
          <a:prstGeom prst="rect">
            <a:avLst/>
          </a:prstGeom>
          <a:noFill/>
          <a:ln w="38100">
            <a:solidFill>
              <a:srgbClr val="00B0F0"/>
            </a:solidFill>
          </a:ln>
        </p:spPr>
      </p:pic>
      <p:pic>
        <p:nvPicPr>
          <p:cNvPr id="6146" name="Picture 2" descr="C:\Users\1\Pictures\2016-03-03 фото телефон\фото телефон 059.jpg"/>
          <p:cNvPicPr>
            <a:picLocks noChangeAspect="1" noChangeArrowheads="1"/>
          </p:cNvPicPr>
          <p:nvPr/>
        </p:nvPicPr>
        <p:blipFill>
          <a:blip r:embed="rId4" cstate="print"/>
          <a:srcRect t="10256" b="12821"/>
          <a:stretch>
            <a:fillRect/>
          </a:stretch>
        </p:blipFill>
        <p:spPr bwMode="auto">
          <a:xfrm>
            <a:off x="1331641" y="764704"/>
            <a:ext cx="4680519" cy="547260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218</Words>
  <Application>Microsoft Office PowerPoint</Application>
  <PresentationFormat>Экран (4:3)</PresentationFormat>
  <Paragraphs>19</Paragraphs>
  <Slides>14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28</cp:revision>
  <dcterms:created xsi:type="dcterms:W3CDTF">2016-03-16T15:37:17Z</dcterms:created>
  <dcterms:modified xsi:type="dcterms:W3CDTF">2016-04-05T09:19:11Z</dcterms:modified>
</cp:coreProperties>
</file>