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8" r:id="rId4"/>
    <p:sldId id="279" r:id="rId5"/>
    <p:sldId id="281" r:id="rId6"/>
    <p:sldId id="280" r:id="rId7"/>
    <p:sldId id="283" r:id="rId8"/>
    <p:sldId id="282" r:id="rId9"/>
    <p:sldId id="284" r:id="rId10"/>
    <p:sldId id="285" r:id="rId11"/>
    <p:sldId id="287" r:id="rId12"/>
    <p:sldId id="319" r:id="rId13"/>
    <p:sldId id="318" r:id="rId14"/>
    <p:sldId id="288" r:id="rId15"/>
    <p:sldId id="289" r:id="rId16"/>
    <p:sldId id="292" r:id="rId17"/>
    <p:sldId id="293" r:id="rId18"/>
    <p:sldId id="294" r:id="rId19"/>
    <p:sldId id="286" r:id="rId20"/>
    <p:sldId id="295" r:id="rId21"/>
    <p:sldId id="296" r:id="rId22"/>
    <p:sldId id="297" r:id="rId23"/>
    <p:sldId id="302" r:id="rId24"/>
    <p:sldId id="263" r:id="rId25"/>
    <p:sldId id="265" r:id="rId26"/>
    <p:sldId id="268" r:id="rId27"/>
    <p:sldId id="271" r:id="rId28"/>
    <p:sldId id="303" r:id="rId29"/>
    <p:sldId id="264" r:id="rId30"/>
    <p:sldId id="304" r:id="rId31"/>
    <p:sldId id="306" r:id="rId32"/>
    <p:sldId id="269" r:id="rId33"/>
    <p:sldId id="270" r:id="rId34"/>
    <p:sldId id="276" r:id="rId35"/>
    <p:sldId id="307" r:id="rId36"/>
    <p:sldId id="308" r:id="rId37"/>
    <p:sldId id="309" r:id="rId38"/>
    <p:sldId id="277" r:id="rId39"/>
    <p:sldId id="274" r:id="rId40"/>
    <p:sldId id="310" r:id="rId41"/>
    <p:sldId id="311" r:id="rId42"/>
    <p:sldId id="312" r:id="rId43"/>
    <p:sldId id="290" r:id="rId44"/>
    <p:sldId id="258" r:id="rId45"/>
    <p:sldId id="259" r:id="rId46"/>
    <p:sldId id="300" r:id="rId47"/>
    <p:sldId id="291" r:id="rId48"/>
    <p:sldId id="272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720D389-1763-4060-9FC6-79F68CBFA51C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0ED05A9-9693-4A10-AF6D-35FB992B9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source=wiz&amp;fp=1&amp;uinfo=ww-1079-wh-538-fw-854-fh-448-pd-1.25&amp;p=1&amp;text=%D1%8F%D0%B7%D1%8B%D1%87%D0%BE%D0%BA%20%D0%BA%D0%BE%D1%81%D0%B8%D0%BD%D0%BE%D0%B2%D0%B0%20%D0%BA%D0%B0%D1%80%D1%82%D0%B8%D0%BD%D0%BA%D0%B8&amp;noreask=1&amp;pos=37&amp;rpt=simage&amp;lr=11202&amp;img_url=http://www.pedlib.ru/books1/pic.php?photo=3/0298/image191.jpg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pedlib.ru/books1/3/0298/image179.jp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pedlib.ru/books1/3/0298/image173.jpg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pedlib.ru/books1/3/0298/image179.jp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8.xml"/><Relationship Id="rId5" Type="http://schemas.openxmlformats.org/officeDocument/2006/relationships/hyperlink" Target="../&#1082;&#1072;&#1087;&#1077;&#1083;&#1100;&#1082;&#1080;%20&#1089;&#1088;&#1077;&#1076;&#1085;&#1103;&#1103;%20&#1075;&#1088;&#1091;&#1087;&#1087;&#1072;%20&#1051;&#1086;&#1075;&#1086;&#1087;&#1077;&#1076;/Artikulyatsionnaya_gimnastika_dlya_devochek.pptx" TargetMode="External"/><Relationship Id="rId4" Type="http://schemas.openxmlformats.org/officeDocument/2006/relationships/hyperlink" Target="../&#1082;&#1072;&#1087;&#1077;&#1083;&#1100;&#1082;&#1080;%20&#1089;&#1088;&#1077;&#1076;&#1085;&#1103;&#1103;%20&#1075;&#1088;&#1091;&#1087;&#1087;&#1072;%20&#1051;&#1086;&#1075;&#1086;&#1087;&#1077;&#1076;/Artikulyatsionnaya_gimnastika_dlya_malchikov.pptx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2357686" y="2265373"/>
            <a:ext cx="4824536" cy="320461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589240"/>
            <a:ext cx="7346677" cy="936104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Подготовила: учитель-логопед 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Кравцова Мария Андреевна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1" y="404664"/>
            <a:ext cx="8640960" cy="4520793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Государственное бюджетное дошкольное образовательное учреждение </a:t>
            </a:r>
            <a:br>
              <a:rPr lang="ru-RU" sz="18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</a:b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Детский сад комбинированного вида № 25</a:t>
            </a:r>
            <a:br>
              <a:rPr lang="ru-RU" sz="18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</a:br>
            <a:r>
              <a:rPr lang="ru-RU" sz="1800" i="1" dirty="0">
                <a:latin typeface="Cambria" panose="02040503050406030204" pitchFamily="18" charset="0"/>
              </a:rPr>
              <a:t/>
            </a:r>
            <a:br>
              <a:rPr lang="ru-RU" sz="1800" i="1" dirty="0">
                <a:latin typeface="Cambria" panose="02040503050406030204" pitchFamily="18" charset="0"/>
              </a:rPr>
            </a:br>
            <a:r>
              <a:rPr lang="ru-RU" sz="1800" i="1" dirty="0">
                <a:latin typeface="Cambria" panose="02040503050406030204" pitchFamily="18" charset="0"/>
              </a:rPr>
              <a:t/>
            </a:r>
            <a:br>
              <a:rPr lang="ru-RU" sz="1800" i="1" dirty="0">
                <a:latin typeface="Cambria" panose="02040503050406030204" pitchFamily="18" charset="0"/>
              </a:rPr>
            </a:b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</a:rPr>
              <a:t> «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</a:rPr>
              <a:t>Артикуляционная гимнастика»</a:t>
            </a:r>
            <a:r>
              <a:rPr lang="ru-RU" sz="4400" i="1" dirty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/>
            </a:r>
            <a:br>
              <a:rPr lang="ru-RU" sz="4400" i="1" dirty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</a:br>
            <a:endParaRPr lang="ru-RU" sz="4400" i="1" dirty="0">
              <a:solidFill>
                <a:srgbClr val="FF0000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52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08912" cy="151216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Мимические упражнения</a:t>
            </a:r>
            <a:endParaRPr lang="ru-RU" dirty="0"/>
          </a:p>
        </p:txBody>
      </p:sp>
      <p:pic>
        <p:nvPicPr>
          <p:cNvPr id="39938" name="Picture 2" descr="Картинки по запросу мимика дефек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7272808" cy="35636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12511" cy="1143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Что понадобится?</a:t>
            </a:r>
            <a:endParaRPr lang="ru-RU" dirty="0"/>
          </a:p>
        </p:txBody>
      </p:sp>
      <p:pic>
        <p:nvPicPr>
          <p:cNvPr id="43010" name="Picture 2" descr="Картинки по запросу коктейльная труб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2808312" cy="2808312"/>
          </a:xfrm>
          <a:prstGeom prst="rect">
            <a:avLst/>
          </a:prstGeom>
          <a:noFill/>
        </p:spPr>
      </p:pic>
      <p:pic>
        <p:nvPicPr>
          <p:cNvPr id="43012" name="Picture 4" descr="Картинки по запросу ватная палоч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340768"/>
            <a:ext cx="3024336" cy="2011184"/>
          </a:xfrm>
          <a:prstGeom prst="rect">
            <a:avLst/>
          </a:prstGeom>
          <a:noFill/>
        </p:spPr>
      </p:pic>
      <p:pic>
        <p:nvPicPr>
          <p:cNvPr id="43014" name="Picture 6" descr="Картинки по запросу спагет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573016"/>
            <a:ext cx="2016224" cy="2016224"/>
          </a:xfrm>
          <a:prstGeom prst="rect">
            <a:avLst/>
          </a:prstGeom>
          <a:noFill/>
        </p:spPr>
      </p:pic>
      <p:pic>
        <p:nvPicPr>
          <p:cNvPr id="43016" name="Picture 8" descr="Картинки по запросу карандаш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4290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6919"/>
            <a:ext cx="7520623" cy="122413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Упражнения с трубочкой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196752"/>
            <a:ext cx="5832648" cy="512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9310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832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200800" cy="3384376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/>
              <a:t>Комплекс артикуляционной гимнастики для свистящих звуков</a:t>
            </a:r>
            <a:endParaRPr lang="ru-RU" sz="3200" dirty="0"/>
          </a:p>
        </p:txBody>
      </p:sp>
      <p:pic>
        <p:nvPicPr>
          <p:cNvPr id="44034" name="Picture 2" descr="Картинки по запросу с зву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2857500" cy="2857500"/>
          </a:xfrm>
          <a:prstGeom prst="rect">
            <a:avLst/>
          </a:prstGeom>
          <a:noFill/>
        </p:spPr>
      </p:pic>
      <p:pic>
        <p:nvPicPr>
          <p:cNvPr id="44036" name="Picture 4" descr="Картинки по запросу з зву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492896"/>
            <a:ext cx="2664296" cy="3561893"/>
          </a:xfrm>
          <a:prstGeom prst="rect">
            <a:avLst/>
          </a:prstGeom>
          <a:noFill/>
        </p:spPr>
      </p:pic>
      <p:pic>
        <p:nvPicPr>
          <p:cNvPr id="44038" name="Picture 6" descr="Картинки по запросу ц зву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573016"/>
            <a:ext cx="2857500" cy="28575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9848" y="5230366"/>
            <a:ext cx="1104900" cy="1200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Улыбка</a:t>
            </a:r>
            <a:endParaRPr lang="ru-RU" dirty="0"/>
          </a:p>
        </p:txBody>
      </p:sp>
      <p:pic>
        <p:nvPicPr>
          <p:cNvPr id="4710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13293" r="14542"/>
          <a:stretch>
            <a:fillRect/>
          </a:stretch>
        </p:blipFill>
        <p:spPr bwMode="auto">
          <a:xfrm>
            <a:off x="1763688" y="1988840"/>
            <a:ext cx="5472608" cy="4265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980728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Заборчик</a:t>
            </a:r>
            <a:endParaRPr lang="ru-RU" dirty="0"/>
          </a:p>
        </p:txBody>
      </p:sp>
      <p:pic>
        <p:nvPicPr>
          <p:cNvPr id="4813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13482" r="13923"/>
          <a:stretch>
            <a:fillRect/>
          </a:stretch>
        </p:blipFill>
        <p:spPr bwMode="auto">
          <a:xfrm>
            <a:off x="2051720" y="2204864"/>
            <a:ext cx="5040560" cy="3905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980728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Трубочка</a:t>
            </a:r>
            <a:endParaRPr lang="ru-RU" dirty="0"/>
          </a:p>
        </p:txBody>
      </p:sp>
      <p:pic>
        <p:nvPicPr>
          <p:cNvPr id="49154" name="Picture 2" descr="Картинки по запросу улыюка упражнение"/>
          <p:cNvPicPr>
            <a:picLocks noChangeAspect="1" noChangeArrowheads="1"/>
          </p:cNvPicPr>
          <p:nvPr/>
        </p:nvPicPr>
        <p:blipFill>
          <a:blip r:embed="rId2" cstate="print"/>
          <a:srcRect l="13333" r="14286"/>
          <a:stretch>
            <a:fillRect/>
          </a:stretch>
        </p:blipFill>
        <p:spPr bwMode="auto">
          <a:xfrm>
            <a:off x="1619672" y="1988840"/>
            <a:ext cx="5472608" cy="42529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Блинчик</a:t>
            </a:r>
            <a:endParaRPr lang="ru-RU" dirty="0"/>
          </a:p>
        </p:txBody>
      </p:sp>
      <p:pic>
        <p:nvPicPr>
          <p:cNvPr id="51202" name="Picture 2" descr="Картинки по запросу блинчи упражн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783808"/>
            <a:ext cx="4392488" cy="4074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Картинки по запросу упражнение с трубочкой"/>
          <p:cNvPicPr>
            <a:picLocks noChangeAspect="1" noChangeArrowheads="1"/>
          </p:cNvPicPr>
          <p:nvPr/>
        </p:nvPicPr>
        <p:blipFill>
          <a:blip r:embed="rId2" cstate="print"/>
          <a:srcRect l="46145"/>
          <a:stretch>
            <a:fillRect/>
          </a:stretch>
        </p:blipFill>
        <p:spPr bwMode="auto">
          <a:xfrm>
            <a:off x="839094" y="526711"/>
            <a:ext cx="7117281" cy="6057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476672"/>
            <a:ext cx="5616624" cy="482453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Артикуляционная гимнастика -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/>
              </a:rPr>
              <a:t>это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/>
              </a:rPr>
              <a:t>комплекс специальных упражнений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/>
              </a:rPr>
              <a:t>для тренировки органов артикуляции (губ, языка, нижней челюсти),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/>
              </a:rPr>
              <a:t>необходимых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/>
              </a:rPr>
              <a:t>для правильного звукопроизношения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/>
              </a:rPr>
              <a:t>.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029" name="Picture 5" descr="http://userdocs.ru/pars_docs/refs/97/96813/96813_html_mf8dfaa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2781859" cy="382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605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0"/>
            <a:ext cx="3636085" cy="125849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Горка</a:t>
            </a:r>
            <a:endParaRPr lang="ru-RU" dirty="0"/>
          </a:p>
        </p:txBody>
      </p:sp>
      <p:pic>
        <p:nvPicPr>
          <p:cNvPr id="5017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00808"/>
            <a:ext cx="4896544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Картинки по запросу трубочка из языка упражнение"/>
          <p:cNvPicPr>
            <a:picLocks noChangeAspect="1" noChangeArrowheads="1"/>
          </p:cNvPicPr>
          <p:nvPr/>
        </p:nvPicPr>
        <p:blipFill>
          <a:blip r:embed="rId2" cstate="print"/>
          <a:srcRect b="10414"/>
          <a:stretch>
            <a:fillRect/>
          </a:stretch>
        </p:blipFill>
        <p:spPr bwMode="auto">
          <a:xfrm>
            <a:off x="0" y="0"/>
            <a:ext cx="923383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Картинки по запросу трубочка из языка упражнение"/>
          <p:cNvPicPr>
            <a:picLocks noChangeAspect="1" noChangeArrowheads="1"/>
          </p:cNvPicPr>
          <p:nvPr/>
        </p:nvPicPr>
        <p:blipFill>
          <a:blip r:embed="rId2" cstate="print"/>
          <a:srcRect b="17059"/>
          <a:stretch>
            <a:fillRect/>
          </a:stretch>
        </p:blipFill>
        <p:spPr bwMode="auto">
          <a:xfrm>
            <a:off x="4785" y="0"/>
            <a:ext cx="921659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200800" cy="3384376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/>
              <a:t>Комплекс артикуляционной гимнастики для шипящих звуков</a:t>
            </a:r>
            <a:endParaRPr lang="ru-RU" sz="3200" dirty="0"/>
          </a:p>
        </p:txBody>
      </p:sp>
      <p:pic>
        <p:nvPicPr>
          <p:cNvPr id="58370" name="Picture 2" descr="Картинки по запросу ш зву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2857500" cy="2857500"/>
          </a:xfrm>
          <a:prstGeom prst="rect">
            <a:avLst/>
          </a:prstGeom>
          <a:noFill/>
        </p:spPr>
      </p:pic>
      <p:pic>
        <p:nvPicPr>
          <p:cNvPr id="58372" name="Picture 4" descr="Картинки по запросу ж зву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348880"/>
            <a:ext cx="3502855" cy="2401372"/>
          </a:xfrm>
          <a:prstGeom prst="rect">
            <a:avLst/>
          </a:prstGeom>
          <a:noFill/>
        </p:spPr>
      </p:pic>
      <p:pic>
        <p:nvPicPr>
          <p:cNvPr id="58374" name="Picture 6" descr="Картинки по запросу ч зву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437112"/>
            <a:ext cx="2088233" cy="2088233"/>
          </a:xfrm>
          <a:prstGeom prst="rect">
            <a:avLst/>
          </a:prstGeom>
          <a:noFill/>
        </p:spPr>
      </p:pic>
      <p:pic>
        <p:nvPicPr>
          <p:cNvPr id="58376" name="Picture 8" descr="Картинки по запросу щ зву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157192"/>
            <a:ext cx="2690664" cy="2690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«ЧАСИКИ»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74282" y="1916832"/>
            <a:ext cx="4142134" cy="3720488"/>
          </a:xfrm>
        </p:spPr>
        <p:txBody>
          <a:bodyPr/>
          <a:lstStyle/>
          <a:p>
            <a:pPr algn="ctr"/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Описание упражнения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:  улыбнуться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, открыть рот. Тянуться языком попеременно то к левому углу рта, то к правому. Повторить 5-10 раз.</a:t>
            </a: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dirty="0" smtClean="0">
                <a:latin typeface="Times New Roman"/>
                <a:ea typeface="Times New Roman"/>
              </a:rPr>
              <a:t> </a:t>
            </a:r>
            <a:endParaRPr lang="ru-RU" sz="105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988840"/>
            <a:ext cx="3079377" cy="2693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0270" y="3519314"/>
            <a:ext cx="1177993" cy="286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8000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«МАЛЯР»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74282" y="1556792"/>
            <a:ext cx="4430166" cy="4080528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Описание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упражнения: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  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libri"/>
                <a:cs typeface="Times New Roman"/>
              </a:rPr>
              <a:t>улыбнуться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libri"/>
                <a:cs typeface="Times New Roman"/>
              </a:rPr>
              <a:t>, открыть рот, язык поднять верхи кончиком языка проводить по нёбу от верхних зубов до горла и обратно. Выполнять медленно, под счёт до 8.</a:t>
            </a: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dirty="0" smtClean="0">
                <a:latin typeface="Times New Roman"/>
                <a:ea typeface="Times New Roman"/>
              </a:rPr>
              <a:t> </a:t>
            </a:r>
            <a:endParaRPr lang="ru-RU" sz="105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044"/>
          <a:stretch/>
        </p:blipFill>
        <p:spPr bwMode="auto">
          <a:xfrm>
            <a:off x="899593" y="1827466"/>
            <a:ext cx="2952328" cy="2975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Рисунок 8" descr="image179.jpg">
            <a:hlinkClick r:id="rId3" tgtFrame="_blank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33056"/>
            <a:ext cx="1584176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6087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«КАЧЕЛИ»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74282" y="1556792"/>
            <a:ext cx="4430166" cy="4080528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Описание упражнения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: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   улыбнуться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, открыть широко рот, на счёт «раз» - опустить кончик языка за нижние зубы, на счёт «два» - поднять язык за верхние зубы. Повторить 4-5 раз.</a:t>
            </a:r>
          </a:p>
          <a:p>
            <a:pPr marR="237490" algn="ctr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dirty="0" smtClean="0">
                <a:latin typeface="Times New Roman"/>
                <a:ea typeface="Times New Roman"/>
              </a:rPr>
              <a:t> </a:t>
            </a:r>
            <a:endParaRPr lang="ru-RU" sz="105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642104"/>
            <a:ext cx="2808312" cy="3767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0537" y="3861048"/>
            <a:ext cx="1728192" cy="235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1241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«ЧАШЕЧКА»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995936" y="1556792"/>
            <a:ext cx="4824536" cy="3384376"/>
          </a:xfrm>
        </p:spPr>
        <p:txBody>
          <a:bodyPr>
            <a:noAutofit/>
          </a:bodyPr>
          <a:lstStyle/>
          <a:p>
            <a:pPr marR="237490" algn="ctr">
              <a:spcAft>
                <a:spcPts val="1000"/>
              </a:spcAft>
            </a:pP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Описание упражнения: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улыбнуться, открыть рот, высунуть язык и тянуть его к носу. Стараться, чтобы бока язычка были загнуты в виде чашечки (чтобы чай не пролился). Стараться не поддерживать язык нижней губой. Удерживать язык в таком положении под счёт до пяти, потом до десяти. Повторить 3–4 раза.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R="237490" algn="ctr">
              <a:spcAft>
                <a:spcPts val="1000"/>
              </a:spcAft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 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/>
              <a:latin typeface="Cambria" panose="02040503050406030204" pitchFamily="18" charset="0"/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731520"/>
            <a:ext cx="3096344" cy="48947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E:\Прочее\ЛОГОПЕДИЯ\ЛОГОПЕДИЧЕСКИЙ КАБИНЕТ - ПОСОБИЯ\Артикуляционная гимнастика\чашечка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241"/>
          <a:stretch/>
        </p:blipFill>
        <p:spPr bwMode="auto">
          <a:xfrm>
            <a:off x="683568" y="1738269"/>
            <a:ext cx="2952328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62846"/>
            <a:ext cx="1872208" cy="160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4972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 descr="Картинки по запросу растягиваем уздечку"/>
          <p:cNvPicPr>
            <a:picLocks noChangeAspect="1" noChangeArrowheads="1"/>
          </p:cNvPicPr>
          <p:nvPr/>
        </p:nvPicPr>
        <p:blipFill>
          <a:blip r:embed="rId2" cstate="print"/>
          <a:srcRect t="38850" r="46254" b="9701"/>
          <a:stretch>
            <a:fillRect/>
          </a:stretch>
        </p:blipFill>
        <p:spPr bwMode="auto">
          <a:xfrm>
            <a:off x="0" y="260648"/>
            <a:ext cx="9227311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«ВКУСНОЕ ВАРЕНЬЕ»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74282" y="1556792"/>
            <a:ext cx="4430166" cy="4080528"/>
          </a:xfrm>
        </p:spPr>
        <p:txBody>
          <a:bodyPr>
            <a:normAutofit/>
          </a:bodyPr>
          <a:lstStyle/>
          <a:p>
            <a:pPr marR="237490" algn="ctr">
              <a:lnSpc>
                <a:spcPct val="115000"/>
              </a:lnSpc>
              <a:spcAft>
                <a:spcPts val="600"/>
              </a:spcAft>
            </a:pP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Описание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упражнения: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улыбнуться, открыть рот; не закрывая рот, облизывать языком верхнюю губу; нижней губой стараться язык не поддерживать. Повторить 4–5 раз.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dirty="0" smtClean="0">
                <a:latin typeface="Times New Roman"/>
                <a:ea typeface="Times New Roman"/>
              </a:rPr>
              <a:t> </a:t>
            </a:r>
            <a:endParaRPr lang="ru-RU" sz="105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731520"/>
            <a:ext cx="3312367" cy="48947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E:\Прочее\ЛОГОПЕДИЯ\ЛОГОПЕДИЧЕСКИЙ КАБИНЕТ - ПОСОБИЯ\Артикуляционная гимнастика\вкусное варенье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002"/>
          <a:stretch/>
        </p:blipFill>
        <p:spPr bwMode="auto">
          <a:xfrm>
            <a:off x="755576" y="1700808"/>
            <a:ext cx="3024336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age173.jpg">
            <a:hlinkClick r:id="rId3" tgtFrame="_blank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42740"/>
            <a:ext cx="1944216" cy="2094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0721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Картинки по запросу логопед родитель схема взаимодейств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231256" cy="55446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51720" y="0"/>
            <a:ext cx="5024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ВЗАИМОСВЯЗЬ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 descr="Картинки по запросу лошадка артикуляц"/>
          <p:cNvPicPr>
            <a:picLocks noChangeAspect="1" noChangeArrowheads="1"/>
          </p:cNvPicPr>
          <p:nvPr/>
        </p:nvPicPr>
        <p:blipFill>
          <a:blip r:embed="rId2" cstate="print"/>
          <a:srcRect r="3611" b="16841"/>
          <a:stretch>
            <a:fillRect/>
          </a:stretch>
        </p:blipFill>
        <p:spPr bwMode="auto">
          <a:xfrm>
            <a:off x="0" y="0"/>
            <a:ext cx="919434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«МАЛЯР»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74282" y="1556792"/>
            <a:ext cx="4430166" cy="4080528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Описание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упражнения: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  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libri"/>
                <a:cs typeface="Times New Roman"/>
              </a:rPr>
              <a:t>улыбнуться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libri"/>
                <a:cs typeface="Times New Roman"/>
              </a:rPr>
              <a:t>, открыть рот, язык поднять верхи кончиком языка проводить по нёбу от верхних зубов до горла и обратно. Выполнять медленно, под счёт до 8.</a:t>
            </a: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dirty="0" smtClean="0">
                <a:latin typeface="Times New Roman"/>
                <a:ea typeface="Times New Roman"/>
              </a:rPr>
              <a:t> </a:t>
            </a:r>
            <a:endParaRPr lang="ru-RU" sz="105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044"/>
          <a:stretch/>
        </p:blipFill>
        <p:spPr bwMode="auto">
          <a:xfrm>
            <a:off x="899593" y="1827466"/>
            <a:ext cx="2952328" cy="2975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Рисунок 8" descr="image179.jpg">
            <a:hlinkClick r:id="rId3" tgtFrame="_blank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33056"/>
            <a:ext cx="1584176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6087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«ДЯТЕЛ»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1920" y="1556792"/>
            <a:ext cx="4392488" cy="408052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Описание упражнения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: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 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улыбнуться, открыть рот, поднять язык вверх. Кончиком языка с силой «ударять» по бугоркам (альвеолам) за верхними зубами и произносить звуки: «д-д-д...». Выполнять 10-20 секунд сначала медленно, затем всё быстрее и быстрее. Следить, чтобы «работал» только кончик языка, а сам язык не прыгал.</a:t>
            </a:r>
          </a:p>
          <a:p>
            <a:pPr marR="237490" algn="ctr"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dirty="0" smtClean="0">
                <a:latin typeface="Times New Roman"/>
                <a:ea typeface="Times New Roman"/>
              </a:rPr>
              <a:t> </a:t>
            </a:r>
            <a:endParaRPr lang="ru-RU" sz="105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2952328" cy="2933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37112"/>
            <a:ext cx="1224136" cy="228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5692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«ГРИБОК»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942"/>
          <a:stretch/>
        </p:blipFill>
        <p:spPr bwMode="auto">
          <a:xfrm>
            <a:off x="755576" y="1700808"/>
            <a:ext cx="2991649" cy="2983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211960" y="1556792"/>
            <a:ext cx="4608512" cy="3384376"/>
          </a:xfrm>
        </p:spPr>
        <p:txBody>
          <a:bodyPr>
            <a:normAutofit fontScale="92500" lnSpcReduction="10000"/>
          </a:bodyPr>
          <a:lstStyle/>
          <a:p>
            <a:pPr marR="237490" algn="ctr">
              <a:lnSpc>
                <a:spcPct val="110000"/>
              </a:lnSpc>
              <a:spcAft>
                <a:spcPts val="1000"/>
              </a:spcAft>
            </a:pP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Описание упражнения: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улыбнуться, открыть рот, «приклеить» (присосать) язык к нёбу. Следить, чтобы при этом рот был широко открыт. Если не получается сразу «приклеить» язычок к нёбу, предложить ребёнку медленно пощёлкать языком. Пусть малыш почувствует, как язычок «присасывается» к нёбу.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25144"/>
            <a:ext cx="1368152" cy="1906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8642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"/>
            <a:ext cx="5544616" cy="98072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Вкусная гимнастика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25352"/>
            <a:ext cx="8781020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476672"/>
            <a:ext cx="3600400" cy="5184576"/>
          </a:xfrm>
        </p:spPr>
        <p:txBody>
          <a:bodyPr>
            <a:noAutofit/>
          </a:bodyPr>
          <a:lstStyle/>
          <a:p>
            <a:pPr fontAlgn="base"/>
            <a:r>
              <a:rPr lang="ru-RU" sz="1800" dirty="0" smtClean="0"/>
              <a:t>Шарик должен быть небольшого размера. Подойдут и другие леденцы на палочки, главное, чтобы не было острых краев.</a:t>
            </a:r>
          </a:p>
          <a:p>
            <a:pPr fontAlgn="base"/>
            <a:r>
              <a:rPr lang="ru-RU" sz="1800" dirty="0" smtClean="0"/>
              <a:t>Берем конфетку и начинаем водить </a:t>
            </a:r>
            <a:r>
              <a:rPr lang="ru-RU" sz="1800" dirty="0" err="1" smtClean="0"/>
              <a:t>влево-вправо</a:t>
            </a:r>
            <a:r>
              <a:rPr lang="ru-RU" sz="1800" dirty="0" smtClean="0"/>
              <a:t> и вверх-вниз, по кругу, задавая направления, куда ребенок должен дотянуться языком. </a:t>
            </a:r>
          </a:p>
          <a:p>
            <a:pPr fontAlgn="base"/>
            <a:r>
              <a:rPr lang="ru-RU" sz="1800" dirty="0" smtClean="0"/>
              <a:t>Используется для упражнений “часики”, “качели”, “колесо”</a:t>
            </a:r>
          </a:p>
          <a:p>
            <a:pPr fontAlgn="base"/>
            <a:r>
              <a:rPr lang="ru-RU" sz="1800" dirty="0" smtClean="0"/>
              <a:t>-положить шарик в углубление “чашечки” языка</a:t>
            </a:r>
          </a:p>
          <a:p>
            <a:pPr fontAlgn="base"/>
            <a:endParaRPr lang="ru-RU" sz="1800" dirty="0" smtClean="0"/>
          </a:p>
          <a:p>
            <a:endParaRPr lang="ru-RU" sz="1200" dirty="0"/>
          </a:p>
        </p:txBody>
      </p:sp>
      <p:pic>
        <p:nvPicPr>
          <p:cNvPr id="61442" name="Picture 2" descr="http://marilina.ru/wp-content/uploads/2016/11/MW-CY365_lollip_ZG_20141104202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620688"/>
            <a:ext cx="5076056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764704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 smtClean="0"/>
              <a:t>Массаж языка </a:t>
            </a:r>
            <a:r>
              <a:rPr lang="ru-RU" dirty="0" err="1" smtClean="0"/>
              <a:t>чупа-чупсом</a:t>
            </a:r>
            <a:r>
              <a:rPr lang="ru-RU" dirty="0" smtClean="0"/>
              <a:t>: водить шариком вперед-назад по средней линии, слегка постукивать и подпрыгивать, делать легкие вибрационные движения</a:t>
            </a:r>
          </a:p>
          <a:p>
            <a:pPr fontAlgn="base"/>
            <a:r>
              <a:rPr lang="ru-RU" dirty="0" smtClean="0"/>
              <a:t>удерживать леденец губами, сжимая их</a:t>
            </a:r>
          </a:p>
          <a:p>
            <a:pPr fontAlgn="base"/>
            <a:r>
              <a:rPr lang="ru-RU" dirty="0" smtClean="0"/>
              <a:t>прижимать язык с лежащим на нем </a:t>
            </a:r>
            <a:r>
              <a:rPr lang="ru-RU" dirty="0" err="1" smtClean="0"/>
              <a:t>чупа-чупсом</a:t>
            </a:r>
            <a:r>
              <a:rPr lang="ru-RU" dirty="0" smtClean="0"/>
              <a:t> к небу или верхней губе</a:t>
            </a:r>
          </a:p>
          <a:p>
            <a:pPr fontAlgn="base"/>
            <a:r>
              <a:rPr lang="ru-RU" dirty="0" smtClean="0"/>
              <a:t>массировать щеки изнутри шариком</a:t>
            </a:r>
          </a:p>
          <a:p>
            <a:pPr fontAlgn="base"/>
            <a:r>
              <a:rPr lang="ru-RU" dirty="0" smtClean="0"/>
              <a:t>После того, как карамель съедена, используем оставшуюся палочку в коррекционных целях:</a:t>
            </a:r>
          </a:p>
          <a:p>
            <a:pPr fontAlgn="base"/>
            <a:r>
              <a:rPr lang="ru-RU" dirty="0" smtClean="0"/>
              <a:t>кладем на середину языка и делаем трубочку языком</a:t>
            </a:r>
          </a:p>
          <a:p>
            <a:pPr fontAlgn="base"/>
            <a:r>
              <a:rPr lang="ru-RU" dirty="0" smtClean="0"/>
              <a:t>дуем в трубочку на ватку</a:t>
            </a:r>
          </a:p>
          <a:p>
            <a:pPr fontAlgn="base"/>
            <a:r>
              <a:rPr lang="ru-RU" dirty="0" smtClean="0"/>
              <a:t>ставим палочку в стакан с водой и булькаем</a:t>
            </a:r>
          </a:p>
        </p:txBody>
      </p:sp>
      <p:pic>
        <p:nvPicPr>
          <p:cNvPr id="64514" name="Picture 2" descr="Картинки по запросу чупа чупс гимнаст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700808"/>
            <a:ext cx="4019141" cy="2680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5472608" cy="125849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Дыхательная гимнастика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844824"/>
            <a:ext cx="7848872" cy="453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7896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25955"/>
            <a:ext cx="8112902" cy="60846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pp.userapi.com/c824504/v824504920/23559/Q9BcloRVFa4.jpg"/>
          <p:cNvPicPr>
            <a:picLocks noChangeAspect="1" noChangeArrowheads="1"/>
          </p:cNvPicPr>
          <p:nvPr/>
        </p:nvPicPr>
        <p:blipFill rotWithShape="1">
          <a:blip r:embed="rId2" cstate="print"/>
          <a:srcRect l="10771" t="15083" r="12139" b="5731"/>
          <a:stretch/>
        </p:blipFill>
        <p:spPr bwMode="auto">
          <a:xfrm>
            <a:off x="484435" y="188640"/>
            <a:ext cx="4571320" cy="6260721"/>
          </a:xfrm>
          <a:prstGeom prst="rect">
            <a:avLst/>
          </a:prstGeom>
          <a:noFill/>
        </p:spPr>
      </p:pic>
      <p:pic>
        <p:nvPicPr>
          <p:cNvPr id="6" name="Picture 2" descr="https://pp.userapi.com/c837137/v837137920/6208c/4Fxy48D76w4.jpg"/>
          <p:cNvPicPr>
            <a:picLocks noChangeAspect="1" noChangeArrowheads="1"/>
          </p:cNvPicPr>
          <p:nvPr/>
        </p:nvPicPr>
        <p:blipFill rotWithShape="1">
          <a:blip r:embed="rId3" cstate="print"/>
          <a:srcRect l="9174" t="21878" r="9146" b="9569"/>
          <a:stretch/>
        </p:blipFill>
        <p:spPr bwMode="auto">
          <a:xfrm>
            <a:off x="5298073" y="301506"/>
            <a:ext cx="3835479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уздечка нормальная и укороченная схе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5934" y="404664"/>
            <a:ext cx="3828066" cy="616318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1628800"/>
            <a:ext cx="5290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СТРОЕНИЕ ОРГАНОВ АРТИКУЛЯЦИИ</a:t>
            </a:r>
            <a:endParaRPr lang="ru-RU" sz="2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5543748" cy="4032448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23260" y="1844824"/>
            <a:ext cx="3250095" cy="489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73983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95300"/>
            <a:ext cx="6096000" cy="3429000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602056" y="3371010"/>
            <a:ext cx="2541943" cy="33680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9095" y="4920853"/>
            <a:ext cx="2249441" cy="143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221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t="14300" r="46850" b="60500"/>
          <a:stretch/>
        </p:blipFill>
        <p:spPr>
          <a:xfrm>
            <a:off x="1259632" y="332656"/>
            <a:ext cx="6573363" cy="2337440"/>
          </a:xfrm>
          <a:prstGeom prst="rect">
            <a:avLst/>
          </a:prstGeom>
        </p:spPr>
      </p:pic>
      <p:pic>
        <p:nvPicPr>
          <p:cNvPr id="1026" name="Picture 2" descr="http://more-cliparts.net/images/rcnK45BM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3383875" cy="309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3789040"/>
            <a:ext cx="3103793" cy="248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922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Картинки по запросу логопед родитель схе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0562" y="3645024"/>
            <a:ext cx="3956491" cy="2964325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05064"/>
            <a:ext cx="3940424" cy="24318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52120" y="1731259"/>
            <a:ext cx="3292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hlinkClick r:id="rId4" action="ppaction://hlinkpres?slideindex=1&amp;slidetitle="/>
              </a:rPr>
              <a:t>Презентация для мальчиков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268016" y="2285256"/>
            <a:ext cx="3292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hlinkClick r:id="rId5" action="ppaction://hlinkpres?slideindex=1&amp;slidetitle="/>
              </a:rPr>
              <a:t>Презентация для девочек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992888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/>
                <a:cs typeface="Times New Roman"/>
              </a:rPr>
              <a:t>Причины</a:t>
            </a:r>
            <a:r>
              <a:rPr lang="ru-RU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/>
                <a:cs typeface="Times New Roman"/>
              </a:rPr>
              <a:t>, по которым необходимо заниматься артикуляционной гимнастикой:</a:t>
            </a:r>
            <a:endParaRPr lang="ru-RU" sz="24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484784"/>
            <a:ext cx="8280920" cy="5184576"/>
          </a:xfrm>
        </p:spPr>
        <p:txBody>
          <a:bodyPr>
            <a:normAutofit fontScale="85000" lnSpcReduction="20000"/>
          </a:bodyPr>
          <a:lstStyle/>
          <a:p>
            <a:pPr marL="228600" algn="l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1. Благодаря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занятиям артикуляционной гимнастикой некоторые дети сами могут научиться говорить чисто и правильно, без помощи специалиста.  Детям 3-4 лет артикуляционная гимнастика поможет быстрее "поставить" правильное звукопроизношение. Дети 5-6 лет смогут при помощи артикуляционной гимнастики во многом преодолеть уже сложившиеся нарушения звукопроизношение.</a:t>
            </a:r>
          </a:p>
          <a:p>
            <a:pPr marL="228600" algn="l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2. Дети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со сложными нарушениями звукопроизношения смогут быстрее преодолеть свои речевые дефекты, когда с ними начнет заниматься логопед: их мышцы будут уже подготовлены.</a:t>
            </a:r>
          </a:p>
          <a:p>
            <a:pPr marL="228600" algn="l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3. Артикуляционная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гимнастика  полезна также детям с правильным, но вялым звукопроизношением, про которых говорят, что у них «каша во рту».</a:t>
            </a:r>
          </a:p>
          <a:p>
            <a:pPr marL="228600" algn="l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4. Занятия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артикуляционной гимнастикой позволят всем - и детям, и взрослым - научиться говорить правильно, чётко и красиво. Надо помнить, что чёткое произношение звуков является основой при обучении письму на начальном этапе. </a:t>
            </a:r>
          </a:p>
          <a:p>
            <a:pPr marL="228600" algn="l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630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0880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Рекомендации к проведению упражнений</a:t>
            </a:r>
            <a:endParaRPr lang="ru-RU" sz="2400" dirty="0">
              <a:solidFill>
                <a:srgbClr val="FF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108520" y="1052736"/>
            <a:ext cx="9001000" cy="5688632"/>
          </a:xfrm>
        </p:spPr>
        <p:txBody>
          <a:bodyPr>
            <a:noAutofit/>
          </a:bodyPr>
          <a:lstStyle/>
          <a:p>
            <a:pPr marL="742950" lvl="1" indent="-285750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Сначала упражнения надо выполнять медленно, перед зеркалом, так как ребенку необходим зрительный контроль. После того как ребенок немного освоится, зеркало можно убрать.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Затем темп упражнений можно увеличить и выполнять их под счет. Но при этом нужно следить, чтобы упражнения выполнялись точно и плавно.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Лучше заниматься 2 раза в день (утром и вечером) в течение 5-7 минут, в зависимости от возраста и усидчивости.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Занимаясь с детьми 3-4 летнего возраста, следите, чтобы они усвоили основные движения.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К детям 4-5 лет требования повышаются: движения должны быть все более точными и плавными, без подергиваний.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В 6-7 летнем возрасте дети выполняют упражнения в быстром темпе и умеют удерживать положение языка некоторое время без изменений.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Если во время упражнений язычок у ребенка дрожит, слишком напряжен или не может удержать нужное положение, понадобятся помощь врача-логопеда и специальный массаж.</a:t>
            </a:r>
            <a:endParaRPr lang="ru-RU" dirty="0">
              <a:solidFill>
                <a:schemeClr val="accent1">
                  <a:lumMod val="75000"/>
                </a:schemeClr>
              </a:solidFill>
              <a:effectLst/>
              <a:latin typeface="Cambria" panose="02040503050406030204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387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Картинки по запросу логопед родитель схема взаимодейств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4017" y="5005849"/>
            <a:ext cx="2719983" cy="185215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Картинки по запросу логопед родитель схема взаимодейств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8604448" cy="5141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768752" cy="122413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Рекомендуемая литература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043608" y="1916832"/>
            <a:ext cx="7560840" cy="424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1600" dirty="0" smtClean="0"/>
              <a:t>Т.А. Куликовская. «Артикуляционная гимнастика в стихах и картинках».</a:t>
            </a:r>
          </a:p>
          <a:p>
            <a:pPr marL="457200" indent="-457200">
              <a:buAutoNum type="arabicPeriod"/>
            </a:pPr>
            <a:r>
              <a:rPr lang="ru-RU" sz="1600" dirty="0" smtClean="0"/>
              <a:t>Е. </a:t>
            </a:r>
            <a:r>
              <a:rPr lang="ru-RU" sz="1600" dirty="0" err="1" smtClean="0"/>
              <a:t>Косинова</a:t>
            </a:r>
            <a:r>
              <a:rPr lang="ru-RU" sz="1600" dirty="0" smtClean="0"/>
              <a:t> . «Артикуляционная гимнастика. Сказки, игры, упражнения для развития речи»</a:t>
            </a:r>
          </a:p>
          <a:p>
            <a:pPr marL="457200" indent="-457200">
              <a:buAutoNum type="arabicPeriod"/>
            </a:pPr>
            <a:r>
              <a:rPr lang="ru-RU" sz="1600" dirty="0" smtClean="0"/>
              <a:t>О.И. </a:t>
            </a:r>
            <a:r>
              <a:rPr lang="ru-RU" sz="1600" dirty="0" err="1" smtClean="0"/>
              <a:t>Крупенчук</a:t>
            </a:r>
            <a:r>
              <a:rPr lang="ru-RU" sz="1600" dirty="0" smtClean="0"/>
              <a:t>. Логопедические упражнения. Артикуляционная гимнастика.</a:t>
            </a:r>
          </a:p>
          <a:p>
            <a:pPr marL="457200" indent="-457200">
              <a:buAutoNum type="arabicPeriod"/>
            </a:pPr>
            <a:r>
              <a:rPr lang="ru-RU" sz="1600" dirty="0" smtClean="0"/>
              <a:t>И.А. Волошина. «Артикуляционная гимнастика для мальчиков». «Артикуляционная гимнастика для девочек».</a:t>
            </a:r>
          </a:p>
          <a:p>
            <a:pPr marL="457200" indent="-457200">
              <a:buAutoNum type="arabicPeriod"/>
            </a:pPr>
            <a:r>
              <a:rPr lang="ru-RU" sz="1600" dirty="0" smtClean="0"/>
              <a:t>Н.В. </a:t>
            </a:r>
            <a:r>
              <a:rPr lang="ru-RU" sz="1600" dirty="0" err="1" smtClean="0"/>
              <a:t>Нищева</a:t>
            </a:r>
            <a:r>
              <a:rPr lang="ru-RU" sz="1600" dirty="0" smtClean="0"/>
              <a:t>. «Веселая артикуляционная гимнастика»</a:t>
            </a:r>
          </a:p>
          <a:p>
            <a:pPr marL="457200" indent="-457200">
              <a:buAutoNum type="arabicPeriod"/>
            </a:pPr>
            <a:r>
              <a:rPr lang="ru-RU" sz="1600" dirty="0" smtClean="0"/>
              <a:t>В.В. </a:t>
            </a:r>
            <a:r>
              <a:rPr lang="ru-RU" sz="1600" dirty="0" err="1" smtClean="0"/>
              <a:t>Коноваленко</a:t>
            </a:r>
            <a:r>
              <a:rPr lang="ru-RU" sz="1600" dirty="0" smtClean="0"/>
              <a:t>. С.В. </a:t>
            </a:r>
            <a:r>
              <a:rPr lang="ru-RU" sz="1600" dirty="0" err="1" smtClean="0"/>
              <a:t>Коноваленко</a:t>
            </a:r>
            <a:r>
              <a:rPr lang="ru-RU" sz="1600" dirty="0" smtClean="0"/>
              <a:t>. «Артикуляционная и пальчиковая гимнастика» комплекс упражнений.</a:t>
            </a:r>
          </a:p>
          <a:p>
            <a:pPr marL="457200" indent="-457200">
              <a:buAutoNum type="arabicPeriod"/>
            </a:pPr>
            <a:r>
              <a:rPr lang="ru-RU" sz="1600" dirty="0" smtClean="0"/>
              <a:t>Т.А. Куликовская. «Артикуляционная гимнастика в считалках».</a:t>
            </a:r>
          </a:p>
          <a:p>
            <a:pPr marL="457200" indent="-457200">
              <a:buAutoNum type="arabicPeriod"/>
            </a:pPr>
            <a:r>
              <a:rPr lang="ru-RU" sz="1600" dirty="0" smtClean="0"/>
              <a:t>Е. А. </a:t>
            </a:r>
            <a:r>
              <a:rPr lang="ru-RU" sz="1600" dirty="0" err="1" smtClean="0"/>
              <a:t>Пожиленко</a:t>
            </a:r>
            <a:r>
              <a:rPr lang="ru-RU" sz="1600" dirty="0" smtClean="0"/>
              <a:t>. «Артикуляционная гимнастика».</a:t>
            </a:r>
          </a:p>
          <a:p>
            <a:pPr marL="457200" indent="-457200">
              <a:buAutoNum type="arabicPeriod"/>
            </a:pPr>
            <a:r>
              <a:rPr lang="ru-RU" sz="1600" dirty="0" smtClean="0"/>
              <a:t>Е.С. </a:t>
            </a:r>
            <a:r>
              <a:rPr lang="ru-RU" sz="1600" dirty="0" err="1" smtClean="0"/>
              <a:t>Анищенкова</a:t>
            </a:r>
            <a:r>
              <a:rPr lang="ru-RU" sz="1600" dirty="0" smtClean="0"/>
              <a:t>.  «Артикуляционная гимнастика для развития речи дошкольников».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3999" cy="1008112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СПАСИБО ЗА ВНИМАНИЕ!</a:t>
            </a:r>
            <a:endParaRPr lang="ru-RU" dirty="0">
              <a:solidFill>
                <a:srgbClr val="0070C0"/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3100" y="2205038"/>
            <a:ext cx="4800600" cy="3600450"/>
          </a:xfrm>
        </p:spPr>
      </p:pic>
    </p:spTree>
    <p:extLst>
      <p:ext uri="{BB962C8B-B14F-4D97-AF65-F5344CB8AC3E}">
        <p14:creationId xmlns:p14="http://schemas.microsoft.com/office/powerpoint/2010/main" xmlns="" val="265486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65195" cy="5186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уздечка нормальная и укорочен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052736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/>
              <a:t>Правильный прикус. </a:t>
            </a:r>
            <a:br>
              <a:rPr lang="ru-RU" sz="3600" dirty="0" smtClean="0"/>
            </a:br>
            <a:r>
              <a:rPr lang="ru-RU" sz="3600" dirty="0" smtClean="0"/>
              <a:t>Что считается нормой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38914" name="Picture 2" descr="Картинки по запросу прикус нор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79" y="2852936"/>
            <a:ext cx="5958407" cy="35253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Картинки по запросу прикус норма и не нор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7345"/>
            <a:ext cx="8964488" cy="6778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764704"/>
            <a:ext cx="741682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Поводы для беспокойства:</a:t>
            </a:r>
          </a:p>
          <a:p>
            <a:pPr algn="ctr"/>
            <a:r>
              <a:rPr lang="ru-RU" sz="3200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Неравномерное образование налета на зубах по причине недостаточной нагрузки при жевании на некоторые из них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Кровоточивость десен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Нарушение дикции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Шепелявость.</a:t>
            </a:r>
            <a:endParaRPr lang="ru-RU" dirty="0"/>
          </a:p>
        </p:txBody>
      </p:sp>
      <p:pic>
        <p:nvPicPr>
          <p:cNvPr id="40962" name="Picture 2" descr="Картинки по запросу ортодо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501008"/>
            <a:ext cx="3810000" cy="2543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551</TotalTime>
  <Words>925</Words>
  <Application>Microsoft Office PowerPoint</Application>
  <PresentationFormat>Экран (4:3)</PresentationFormat>
  <Paragraphs>100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Воздушный поток</vt:lpstr>
      <vt:lpstr>Государственное бюджетное дошкольное образовательное учреждение  Детский сад комбинированного вида № 25    «Артикуляционная гимнастика» </vt:lpstr>
      <vt:lpstr>Артикуляционная гимнастика -  это комплекс специальных упражнений для тренировки органов артикуляции (губ, языка, нижней челюсти), необходимых для правильного звукопроизношения.</vt:lpstr>
      <vt:lpstr>Слайд 3</vt:lpstr>
      <vt:lpstr>Слайд 4</vt:lpstr>
      <vt:lpstr>Слайд 5</vt:lpstr>
      <vt:lpstr>Слайд 6</vt:lpstr>
      <vt:lpstr>Правильный прикус.  Что считается нормой?</vt:lpstr>
      <vt:lpstr>Слайд 8</vt:lpstr>
      <vt:lpstr>Слайд 9</vt:lpstr>
      <vt:lpstr>Мимические упражнения</vt:lpstr>
      <vt:lpstr>Что понадобится?</vt:lpstr>
      <vt:lpstr>Упражнения с трубочкой</vt:lpstr>
      <vt:lpstr>Слайд 13</vt:lpstr>
      <vt:lpstr>Комплекс артикуляционной гимнастики для свистящих звуков</vt:lpstr>
      <vt:lpstr>Улыбка</vt:lpstr>
      <vt:lpstr>Заборчик</vt:lpstr>
      <vt:lpstr>Трубочка</vt:lpstr>
      <vt:lpstr>Блинчик</vt:lpstr>
      <vt:lpstr>Слайд 19</vt:lpstr>
      <vt:lpstr>Горка</vt:lpstr>
      <vt:lpstr>Слайд 21</vt:lpstr>
      <vt:lpstr>Слайд 22</vt:lpstr>
      <vt:lpstr>Комплекс артикуляционной гимнастики для шипящих звуков</vt:lpstr>
      <vt:lpstr>«ЧАСИКИ»</vt:lpstr>
      <vt:lpstr>«МАЛЯР»</vt:lpstr>
      <vt:lpstr>«КАЧЕЛИ»</vt:lpstr>
      <vt:lpstr>«ЧАШЕЧКА»</vt:lpstr>
      <vt:lpstr>Слайд 28</vt:lpstr>
      <vt:lpstr>«ВКУСНОЕ ВАРЕНЬЕ»</vt:lpstr>
      <vt:lpstr>Слайд 30</vt:lpstr>
      <vt:lpstr>«МАЛЯР»</vt:lpstr>
      <vt:lpstr>«ДЯТЕЛ»</vt:lpstr>
      <vt:lpstr>«ГРИБОК»</vt:lpstr>
      <vt:lpstr>Вкусная гимнастика</vt:lpstr>
      <vt:lpstr>Слайд 35</vt:lpstr>
      <vt:lpstr>Слайд 36</vt:lpstr>
      <vt:lpstr>Дыхательная гимнастика</vt:lpstr>
      <vt:lpstr>Слайд 38</vt:lpstr>
      <vt:lpstr>Слайд 39</vt:lpstr>
      <vt:lpstr>Слайд 40</vt:lpstr>
      <vt:lpstr>Слайд 41</vt:lpstr>
      <vt:lpstr>Слайд 42</vt:lpstr>
      <vt:lpstr>Слайд 43</vt:lpstr>
      <vt:lpstr>Причины, по которым необходимо заниматься артикуляционной гимнастикой:</vt:lpstr>
      <vt:lpstr>Рекомендации к проведению упражнений</vt:lpstr>
      <vt:lpstr>Слайд 46</vt:lpstr>
      <vt:lpstr>Рекомендуемая литература</vt:lpstr>
      <vt:lpstr>СПАСИБО ЗА ВНИМАНИЕ!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 Детский сад комбинированного вида № 43 «Солнышко»     Мастер-класс для родителей «Артикуляционная гимнастика»</dc:title>
  <dc:creator>1</dc:creator>
  <cp:lastModifiedBy>Мария</cp:lastModifiedBy>
  <cp:revision>37</cp:revision>
  <dcterms:created xsi:type="dcterms:W3CDTF">2014-04-14T16:09:07Z</dcterms:created>
  <dcterms:modified xsi:type="dcterms:W3CDTF">2018-02-24T14:16:43Z</dcterms:modified>
</cp:coreProperties>
</file>