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28" r:id="rId1"/>
  </p:sldMasterIdLst>
  <p:sldIdLst>
    <p:sldId id="264" r:id="rId2"/>
    <p:sldId id="265" r:id="rId3"/>
    <p:sldId id="258" r:id="rId4"/>
    <p:sldId id="259" r:id="rId5"/>
    <p:sldId id="260" r:id="rId6"/>
    <p:sldId id="261" r:id="rId7"/>
    <p:sldId id="263" r:id="rId8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="" xmlns:p14="http://schemas.microsoft.com/office/powerpoint/2010/main">
          <a:srgbClr val="FF0000"/>
        </p14:laserClr>
      </p:ext>
      <p:ext uri="{2FDB2607-1784-4EEB-B798-7EB5836EED8A}">
        <p14:showMediaCtrls xmlns="" xmlns:p14="http://schemas.microsoft.com/office/powerpoint/2010/main" val="1"/>
      </p:ext>
    </p:extLst>
  </p:showPr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6457" autoAdjust="0"/>
    <p:restoredTop sz="94660"/>
  </p:normalViewPr>
  <p:slideViewPr>
    <p:cSldViewPr>
      <p:cViewPr varScale="1">
        <p:scale>
          <a:sx n="68" d="100"/>
          <a:sy n="68" d="100"/>
        </p:scale>
        <p:origin x="-1398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0" y="4752126"/>
            <a:ext cx="9144000" cy="2112962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1066"/>
              </a:cxn>
              <a:cxn ang="0">
                <a:pos x="0" y="1331"/>
              </a:cxn>
              <a:cxn ang="0">
                <a:pos x="5760" y="1331"/>
              </a:cxn>
              <a:cxn ang="0">
                <a:pos x="5760" y="0"/>
              </a:cxn>
              <a:cxn ang="0">
                <a:pos x="0" y="1066"/>
              </a:cxn>
            </a:cxnLst>
            <a:rect l="0" t="0" r="0" b="0"/>
            <a:pathLst>
              <a:path w="5760" h="1331">
                <a:moveTo>
                  <a:pt x="0" y="1066"/>
                </a:moveTo>
                <a:lnTo>
                  <a:pt x="0" y="1331"/>
                </a:lnTo>
                <a:lnTo>
                  <a:pt x="5760" y="1331"/>
                </a:lnTo>
                <a:lnTo>
                  <a:pt x="5760" y="0"/>
                </a:lnTo>
                <a:cubicBezTo>
                  <a:pt x="3220" y="1206"/>
                  <a:pt x="2250" y="1146"/>
                  <a:pt x="0" y="1066"/>
                </a:cubicBezTo>
                <a:close/>
              </a:path>
            </a:pathLst>
          </a:custGeom>
          <a:solidFill>
            <a:schemeClr val="bg1">
              <a:tint val="80000"/>
              <a:satMod val="200000"/>
              <a:alpha val="4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50800" dist="44450" dir="16200000" algn="ctr" rotWithShape="0">
              <a:prstClr val="black">
                <a:alpha val="35000"/>
              </a:prstClr>
            </a:outerShdw>
          </a:effectLst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8" name="Полилиния 7"/>
          <p:cNvSpPr>
            <a:spLocks/>
          </p:cNvSpPr>
          <p:nvPr/>
        </p:nvSpPr>
        <p:spPr bwMode="auto">
          <a:xfrm>
            <a:off x="6105525" y="0"/>
            <a:ext cx="3038475" cy="6858000"/>
          </a:xfrm>
          <a:custGeom>
            <a:avLst/>
            <a:gdLst>
              <a:gd name="connsiteX0" fmla="*/ 1914 w 1914"/>
              <a:gd name="connsiteY0" fmla="*/ 9 h 4329"/>
              <a:gd name="connsiteX1" fmla="*/ 1914 w 1914"/>
              <a:gd name="connsiteY1" fmla="*/ 4329 h 4329"/>
              <a:gd name="connsiteX2" fmla="*/ 204 w 1914"/>
              <a:gd name="connsiteY2" fmla="*/ 4327 h 4329"/>
              <a:gd name="connsiteX3" fmla="*/ 0 w 1914"/>
              <a:gd name="connsiteY3" fmla="*/ 0 h 4329"/>
              <a:gd name="connsiteX4" fmla="*/ 1914 w 1914"/>
              <a:gd name="connsiteY4" fmla="*/ 9 h 43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914" h="4329">
                <a:moveTo>
                  <a:pt x="1914" y="9"/>
                </a:moveTo>
                <a:lnTo>
                  <a:pt x="1914" y="4329"/>
                </a:lnTo>
                <a:lnTo>
                  <a:pt x="204" y="4327"/>
                </a:lnTo>
                <a:cubicBezTo>
                  <a:pt x="1288" y="3574"/>
                  <a:pt x="1608" y="1590"/>
                  <a:pt x="0" y="0"/>
                </a:cubicBezTo>
                <a:lnTo>
                  <a:pt x="1914" y="9"/>
                </a:lnTo>
                <a:close/>
              </a:path>
            </a:pathLst>
          </a:custGeom>
          <a:solidFill>
            <a:schemeClr val="bg1">
              <a:tint val="90000"/>
              <a:satMod val="350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50800" dist="50800" dir="10800000" algn="ctr" rotWithShape="0">
              <a:prstClr val="black">
                <a:alpha val="45000"/>
              </a:prstClr>
            </a:outerShdw>
          </a:effectLst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Заголовок 8"/>
          <p:cNvSpPr>
            <a:spLocks noGrp="1"/>
          </p:cNvSpPr>
          <p:nvPr>
            <p:ph type="ctrTitle"/>
          </p:nvPr>
        </p:nvSpPr>
        <p:spPr>
          <a:xfrm>
            <a:off x="429064" y="3337560"/>
            <a:ext cx="6480048" cy="2301240"/>
          </a:xfrm>
        </p:spPr>
        <p:txBody>
          <a:bodyPr rIns="45720" anchor="t"/>
          <a:lstStyle>
            <a:lvl1pPr algn="r">
              <a:defRPr lang="en-US" b="1" cap="all" baseline="0" dirty="0">
                <a:ln w="5000" cmpd="sng">
                  <a:solidFill>
                    <a:schemeClr val="accent1">
                      <a:tint val="80000"/>
                      <a:shade val="99000"/>
                      <a:satMod val="50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63000"/>
                        <a:satMod val="255000"/>
                      </a:schemeClr>
                    </a:gs>
                    <a:gs pos="9000">
                      <a:schemeClr val="accent1">
                        <a:tint val="63000"/>
                        <a:satMod val="255000"/>
                      </a:schemeClr>
                    </a:gs>
                    <a:gs pos="53000">
                      <a:schemeClr val="accent1">
                        <a:shade val="60000"/>
                        <a:satMod val="100000"/>
                      </a:schemeClr>
                    </a:gs>
                    <a:gs pos="90000">
                      <a:schemeClr val="accent1">
                        <a:tint val="63000"/>
                        <a:satMod val="255000"/>
                      </a:schemeClr>
                    </a:gs>
                    <a:gs pos="100000">
                      <a:schemeClr val="accent1">
                        <a:tint val="63000"/>
                        <a:satMod val="255000"/>
                      </a:schemeClr>
                    </a:gs>
                  </a:gsLst>
                  <a:lin ang="5400000"/>
                </a:gradFill>
                <a:effectLst>
                  <a:outerShdw blurRad="50800" dist="38100" dir="5400000" algn="t" rotWithShape="0">
                    <a:prstClr val="black">
                      <a:alpha val="50000"/>
                    </a:prstClr>
                  </a:out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Подзаголовок 16"/>
          <p:cNvSpPr>
            <a:spLocks noGrp="1"/>
          </p:cNvSpPr>
          <p:nvPr>
            <p:ph type="subTitle" idx="1"/>
          </p:nvPr>
        </p:nvSpPr>
        <p:spPr>
          <a:xfrm>
            <a:off x="433050" y="1544812"/>
            <a:ext cx="6480048" cy="1752600"/>
          </a:xfrm>
        </p:spPr>
        <p:txBody>
          <a:bodyPr tIns="0" rIns="45720" bIns="0" anchor="b">
            <a:normAutofit/>
          </a:bodyPr>
          <a:lstStyle>
            <a:lvl1pPr marL="0" indent="0" algn="r">
              <a:buNone/>
              <a:defRPr sz="2000">
                <a:solidFill>
                  <a:schemeClr val="tx1"/>
                </a:solidFill>
                <a:effectLst/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Дата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олилиния 6"/>
          <p:cNvSpPr>
            <a:spLocks/>
          </p:cNvSpPr>
          <p:nvPr/>
        </p:nvSpPr>
        <p:spPr bwMode="auto">
          <a:xfrm>
            <a:off x="0" y="4752126"/>
            <a:ext cx="9144000" cy="2112962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1066"/>
              </a:cxn>
              <a:cxn ang="0">
                <a:pos x="0" y="1331"/>
              </a:cxn>
              <a:cxn ang="0">
                <a:pos x="5760" y="1331"/>
              </a:cxn>
              <a:cxn ang="0">
                <a:pos x="5760" y="0"/>
              </a:cxn>
              <a:cxn ang="0">
                <a:pos x="0" y="1066"/>
              </a:cxn>
            </a:cxnLst>
            <a:rect l="0" t="0" r="0" b="0"/>
            <a:pathLst>
              <a:path w="5760" h="1331">
                <a:moveTo>
                  <a:pt x="0" y="1066"/>
                </a:moveTo>
                <a:lnTo>
                  <a:pt x="0" y="1331"/>
                </a:lnTo>
                <a:lnTo>
                  <a:pt x="5760" y="1331"/>
                </a:lnTo>
                <a:lnTo>
                  <a:pt x="5760" y="0"/>
                </a:lnTo>
                <a:cubicBezTo>
                  <a:pt x="3220" y="1206"/>
                  <a:pt x="2250" y="1146"/>
                  <a:pt x="0" y="1066"/>
                </a:cubicBezTo>
                <a:close/>
              </a:path>
            </a:pathLst>
          </a:custGeom>
          <a:solidFill>
            <a:schemeClr val="bg1">
              <a:tint val="80000"/>
              <a:satMod val="200000"/>
              <a:alpha val="4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50800" dist="44450" dir="16200000" algn="ctr" rotWithShape="0">
              <a:prstClr val="black">
                <a:alpha val="35000"/>
              </a:prstClr>
            </a:outerShdw>
          </a:effectLst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Полилиния 8"/>
          <p:cNvSpPr>
            <a:spLocks/>
          </p:cNvSpPr>
          <p:nvPr/>
        </p:nvSpPr>
        <p:spPr bwMode="auto">
          <a:xfrm>
            <a:off x="6105525" y="0"/>
            <a:ext cx="3038475" cy="6858000"/>
          </a:xfrm>
          <a:custGeom>
            <a:avLst/>
            <a:gdLst>
              <a:gd name="connsiteX0" fmla="*/ 1914 w 1914"/>
              <a:gd name="connsiteY0" fmla="*/ 9 h 4329"/>
              <a:gd name="connsiteX1" fmla="*/ 1914 w 1914"/>
              <a:gd name="connsiteY1" fmla="*/ 4329 h 4329"/>
              <a:gd name="connsiteX2" fmla="*/ 204 w 1914"/>
              <a:gd name="connsiteY2" fmla="*/ 4327 h 4329"/>
              <a:gd name="connsiteX3" fmla="*/ 0 w 1914"/>
              <a:gd name="connsiteY3" fmla="*/ 0 h 4329"/>
              <a:gd name="connsiteX4" fmla="*/ 1914 w 1914"/>
              <a:gd name="connsiteY4" fmla="*/ 9 h 43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914" h="4329">
                <a:moveTo>
                  <a:pt x="1914" y="9"/>
                </a:moveTo>
                <a:lnTo>
                  <a:pt x="1914" y="4329"/>
                </a:lnTo>
                <a:lnTo>
                  <a:pt x="204" y="4327"/>
                </a:lnTo>
                <a:cubicBezTo>
                  <a:pt x="1288" y="3574"/>
                  <a:pt x="1608" y="1590"/>
                  <a:pt x="0" y="0"/>
                </a:cubicBezTo>
                <a:lnTo>
                  <a:pt x="1914" y="9"/>
                </a:lnTo>
                <a:close/>
              </a:path>
            </a:pathLst>
          </a:custGeom>
          <a:solidFill>
            <a:schemeClr val="bg1">
              <a:tint val="90000"/>
              <a:satMod val="350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50800" dist="50800" dir="10800000" algn="ctr" rotWithShape="0">
              <a:prstClr val="black">
                <a:alpha val="45000"/>
              </a:prstClr>
            </a:outerShdw>
          </a:effectLst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3583837"/>
            <a:ext cx="6629400" cy="1826363"/>
          </a:xfrm>
        </p:spPr>
        <p:txBody>
          <a:bodyPr tIns="0" bIns="0" anchor="t"/>
          <a:lstStyle>
            <a:lvl1pPr algn="l">
              <a:buNone/>
              <a:defRPr sz="4200" b="1" cap="none" baseline="0">
                <a:ln w="5000" cmpd="sng">
                  <a:solidFill>
                    <a:schemeClr val="accent1">
                      <a:tint val="80000"/>
                      <a:shade val="99000"/>
                      <a:satMod val="50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63000"/>
                        <a:satMod val="255000"/>
                      </a:schemeClr>
                    </a:gs>
                    <a:gs pos="9000">
                      <a:schemeClr val="accent1">
                        <a:tint val="63000"/>
                        <a:satMod val="255000"/>
                      </a:schemeClr>
                    </a:gs>
                    <a:gs pos="53000">
                      <a:schemeClr val="accent1">
                        <a:shade val="60000"/>
                        <a:satMod val="100000"/>
                      </a:schemeClr>
                    </a:gs>
                    <a:gs pos="90000">
                      <a:schemeClr val="accent1">
                        <a:tint val="63000"/>
                        <a:satMod val="255000"/>
                      </a:schemeClr>
                    </a:gs>
                    <a:gs pos="100000">
                      <a:schemeClr val="accent1">
                        <a:tint val="63000"/>
                        <a:satMod val="255000"/>
                      </a:schemeClr>
                    </a:gs>
                  </a:gsLst>
                  <a:lin ang="5400000"/>
                </a:gradFill>
                <a:effectLst>
                  <a:outerShdw blurRad="50800" dist="38100" dir="5400000" algn="t" rotWithShape="0">
                    <a:prstClr val="black">
                      <a:alpha val="50000"/>
                    </a:prstClr>
                  </a:out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85800" y="2485800"/>
            <a:ext cx="6629400" cy="1066688"/>
          </a:xfrm>
        </p:spPr>
        <p:txBody>
          <a:bodyPr lIns="45720" tIns="0" rIns="45720" bIns="0" anchor="b"/>
          <a:lstStyle>
            <a:lvl1pPr marL="0" indent="0" algn="l">
              <a:buNone/>
              <a:defRPr sz="2000">
                <a:solidFill>
                  <a:schemeClr val="tx1"/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4676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3657600" cy="4525963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267200" y="1600200"/>
            <a:ext cx="3657600" cy="4525963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5486400"/>
            <a:ext cx="4040188" cy="838200"/>
          </a:xfrm>
        </p:spPr>
        <p:txBody>
          <a:bodyPr anchor="t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5486400"/>
            <a:ext cx="4041775" cy="838200"/>
          </a:xfrm>
        </p:spPr>
        <p:txBody>
          <a:bodyPr anchor="t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1516912"/>
            <a:ext cx="4040188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1516912"/>
            <a:ext cx="4041775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320"/>
            <a:ext cx="7470648" cy="1143000"/>
          </a:xfrm>
        </p:spPr>
        <p:txBody>
          <a:bodyPr anchor="ctr"/>
          <a:lstStyle>
            <a:lvl1pPr algn="l">
              <a:defRPr sz="4600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8" name="Номер слайда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9" name="Нижний колонтитул 8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185528"/>
            <a:ext cx="3200400" cy="730250"/>
          </a:xfrm>
        </p:spPr>
        <p:txBody>
          <a:bodyPr tIns="0" bIns="0" anchor="t"/>
          <a:lstStyle>
            <a:lvl1pPr algn="l">
              <a:buNone/>
              <a:defRPr sz="1800" b="1">
                <a:solidFill>
                  <a:schemeClr val="accent1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57200" y="214424"/>
            <a:ext cx="2743200" cy="914400"/>
          </a:xfrm>
        </p:spPr>
        <p:txBody>
          <a:bodyPr lIns="45720" tIns="0" rIns="45720" bIns="0" anchor="b"/>
          <a:lstStyle>
            <a:lvl1pPr marL="0" indent="0" algn="l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7086600" cy="38100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156448" y="6422064"/>
            <a:ext cx="762000" cy="365125"/>
          </a:xfrm>
        </p:spPr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556732" y="1705709"/>
            <a:ext cx="3053868" cy="1253808"/>
          </a:xfrm>
        </p:spPr>
        <p:txBody>
          <a:bodyPr anchor="b"/>
          <a:lstStyle>
            <a:lvl1pPr algn="l">
              <a:buNone/>
              <a:defRPr sz="2200" b="1">
                <a:solidFill>
                  <a:schemeClr val="accent1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065628" y="1019907"/>
            <a:ext cx="4114800" cy="4114800"/>
          </a:xfrm>
          <a:prstGeom prst="ellipse">
            <a:avLst/>
          </a:prstGeom>
          <a:solidFill>
            <a:schemeClr val="bg2">
              <a:shade val="50000"/>
            </a:schemeClr>
          </a:solidFill>
          <a:ln w="50800" cap="flat">
            <a:solidFill>
              <a:schemeClr val="bg2"/>
            </a:solidFill>
            <a:miter lim="800000"/>
          </a:ln>
          <a:effectLst>
            <a:outerShdw blurRad="152000" dist="345000" dir="5400000" sx="-80000" sy="-18000" rotWithShape="0">
              <a:srgbClr val="000000">
                <a:alpha val="25000"/>
              </a:srgbClr>
            </a:outerShdw>
          </a:effectLst>
          <a:scene3d>
            <a:camera prst="orthographicFront"/>
            <a:lightRig rig="contrasting" dir="t">
              <a:rot lat="0" lon="0" rev="2400000"/>
            </a:lightRig>
          </a:scene3d>
          <a:sp3d contourW="7620">
            <a:bevelT w="63500" h="63500"/>
            <a:contourClr>
              <a:schemeClr val="bg2">
                <a:shade val="50000"/>
              </a:schemeClr>
            </a:contourClr>
          </a:sp3d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5556734" y="2998765"/>
            <a:ext cx="3053866" cy="2663482"/>
          </a:xfrm>
        </p:spPr>
        <p:txBody>
          <a:bodyPr lIns="45720" rIns="45720"/>
          <a:lstStyle>
            <a:lvl1pPr marL="0" indent="0">
              <a:buFontTx/>
              <a:buNone/>
              <a:defRPr sz="12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>
          <a:xfrm>
            <a:off x="457200" y="6422064"/>
            <a:ext cx="2133600" cy="365125"/>
          </a:xfrm>
        </p:spPr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Полилиния 11"/>
          <p:cNvSpPr>
            <a:spLocks/>
          </p:cNvSpPr>
          <p:nvPr/>
        </p:nvSpPr>
        <p:spPr bwMode="auto">
          <a:xfrm>
            <a:off x="0" y="4752126"/>
            <a:ext cx="9144000" cy="2112962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1066"/>
              </a:cxn>
              <a:cxn ang="0">
                <a:pos x="0" y="1331"/>
              </a:cxn>
              <a:cxn ang="0">
                <a:pos x="5760" y="1331"/>
              </a:cxn>
              <a:cxn ang="0">
                <a:pos x="5760" y="0"/>
              </a:cxn>
              <a:cxn ang="0">
                <a:pos x="0" y="1066"/>
              </a:cxn>
            </a:cxnLst>
            <a:rect l="0" t="0" r="0" b="0"/>
            <a:pathLst>
              <a:path w="5760" h="1331">
                <a:moveTo>
                  <a:pt x="0" y="1066"/>
                </a:moveTo>
                <a:lnTo>
                  <a:pt x="0" y="1331"/>
                </a:lnTo>
                <a:lnTo>
                  <a:pt x="5760" y="1331"/>
                </a:lnTo>
                <a:lnTo>
                  <a:pt x="5760" y="0"/>
                </a:lnTo>
                <a:cubicBezTo>
                  <a:pt x="3220" y="1206"/>
                  <a:pt x="2250" y="1146"/>
                  <a:pt x="0" y="1066"/>
                </a:cubicBezTo>
                <a:close/>
              </a:path>
            </a:pathLst>
          </a:custGeom>
          <a:solidFill>
            <a:schemeClr val="bg1">
              <a:tint val="80000"/>
              <a:satMod val="200000"/>
              <a:alpha val="4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50800" dist="44450" dir="16200000" algn="ctr" rotWithShape="0">
              <a:prstClr val="black">
                <a:alpha val="35000"/>
              </a:prstClr>
            </a:outerShdw>
          </a:effectLst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Полилиния 15"/>
          <p:cNvSpPr>
            <a:spLocks/>
          </p:cNvSpPr>
          <p:nvPr/>
        </p:nvSpPr>
        <p:spPr bwMode="auto">
          <a:xfrm>
            <a:off x="7315200" y="0"/>
            <a:ext cx="1828800" cy="6858000"/>
          </a:xfrm>
          <a:custGeom>
            <a:avLst/>
            <a:gdLst>
              <a:gd name="connsiteX0" fmla="*/ 1914 w 1914"/>
              <a:gd name="connsiteY0" fmla="*/ 9 h 4329"/>
              <a:gd name="connsiteX1" fmla="*/ 1914 w 1914"/>
              <a:gd name="connsiteY1" fmla="*/ 4329 h 4329"/>
              <a:gd name="connsiteX2" fmla="*/ 204 w 1914"/>
              <a:gd name="connsiteY2" fmla="*/ 4327 h 4329"/>
              <a:gd name="connsiteX3" fmla="*/ 0 w 1914"/>
              <a:gd name="connsiteY3" fmla="*/ 0 h 4329"/>
              <a:gd name="connsiteX4" fmla="*/ 1914 w 1914"/>
              <a:gd name="connsiteY4" fmla="*/ 9 h 43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914" h="4329">
                <a:moveTo>
                  <a:pt x="1914" y="9"/>
                </a:moveTo>
                <a:lnTo>
                  <a:pt x="1914" y="4329"/>
                </a:lnTo>
                <a:lnTo>
                  <a:pt x="204" y="4327"/>
                </a:lnTo>
                <a:cubicBezTo>
                  <a:pt x="1288" y="3574"/>
                  <a:pt x="2082" y="1734"/>
                  <a:pt x="0" y="0"/>
                </a:cubicBezTo>
                <a:lnTo>
                  <a:pt x="1914" y="9"/>
                </a:lnTo>
                <a:close/>
              </a:path>
            </a:pathLst>
          </a:custGeom>
          <a:solidFill>
            <a:schemeClr val="bg1">
              <a:tint val="90000"/>
              <a:satMod val="350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50800" dist="50800" dir="10800000" algn="ctr" rotWithShape="0">
              <a:prstClr val="black">
                <a:alpha val="45000"/>
              </a:prstClr>
            </a:outerShdw>
          </a:effectLst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7467600" cy="1143000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Текст 29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4676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2"/>
          </p:nvPr>
        </p:nvSpPr>
        <p:spPr>
          <a:xfrm>
            <a:off x="457200" y="6422064"/>
            <a:ext cx="2133600" cy="365125"/>
          </a:xfrm>
          <a:prstGeom prst="rect">
            <a:avLst/>
          </a:prstGeom>
        </p:spPr>
        <p:txBody>
          <a:bodyPr vert="horz" bIns="0" anchor="b"/>
          <a:lstStyle>
            <a:lvl1pPr algn="l" eaLnBrk="1" latinLnBrk="0" hangingPunct="1">
              <a:defRPr kumimoji="0" sz="1000">
                <a:solidFill>
                  <a:schemeClr val="tx2">
                    <a:shade val="50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05.04.2016</a:t>
            </a:fld>
            <a:endParaRPr lang="ru-RU"/>
          </a:p>
        </p:txBody>
      </p:sp>
      <p:sp>
        <p:nvSpPr>
          <p:cNvPr id="22" name="Нижний колонтитул 21"/>
          <p:cNvSpPr>
            <a:spLocks noGrp="1"/>
          </p:cNvSpPr>
          <p:nvPr>
            <p:ph type="ftr" sz="quarter" idx="3"/>
          </p:nvPr>
        </p:nvSpPr>
        <p:spPr>
          <a:xfrm>
            <a:off x="3124200" y="6422064"/>
            <a:ext cx="2895600" cy="365125"/>
          </a:xfrm>
          <a:prstGeom prst="rect">
            <a:avLst/>
          </a:prstGeom>
        </p:spPr>
        <p:txBody>
          <a:bodyPr vert="horz" lIns="0" rIns="0" bIns="0" anchor="b"/>
          <a:lstStyle>
            <a:lvl1pPr algn="ctr" eaLnBrk="1" latinLnBrk="0" hangingPunct="1">
              <a:defRPr kumimoji="0" sz="1000">
                <a:solidFill>
                  <a:schemeClr val="tx2">
                    <a:shade val="5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18" name="Номер слайда 17"/>
          <p:cNvSpPr>
            <a:spLocks noGrp="1"/>
          </p:cNvSpPr>
          <p:nvPr>
            <p:ph type="sldNum" sz="quarter" idx="4"/>
          </p:nvPr>
        </p:nvSpPr>
        <p:spPr>
          <a:xfrm>
            <a:off x="8153400" y="6422064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000">
                <a:solidFill>
                  <a:schemeClr val="tx2">
                    <a:shade val="50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829" r:id="rId1"/>
    <p:sldLayoutId id="2147483830" r:id="rId2"/>
    <p:sldLayoutId id="2147483831" r:id="rId3"/>
    <p:sldLayoutId id="2147483832" r:id="rId4"/>
    <p:sldLayoutId id="2147483833" r:id="rId5"/>
    <p:sldLayoutId id="2147483834" r:id="rId6"/>
    <p:sldLayoutId id="2147483835" r:id="rId7"/>
    <p:sldLayoutId id="2147483836" r:id="rId8"/>
    <p:sldLayoutId id="2147483837" r:id="rId9"/>
    <p:sldLayoutId id="2147483838" r:id="rId10"/>
    <p:sldLayoutId id="2147483839" r:id="rId11"/>
  </p:sldLayoutIdLst>
  <p:txStyles>
    <p:titleStyle>
      <a:lvl1pPr algn="l" rtl="0" eaLnBrk="1" latinLnBrk="0" hangingPunct="1">
        <a:spcBef>
          <a:spcPct val="0"/>
        </a:spcBef>
        <a:buNone/>
        <a:defRPr kumimoji="0" sz="4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20624" indent="-384048" algn="l" rtl="0" eaLnBrk="1" latinLnBrk="0" hangingPunct="1">
        <a:spcBef>
          <a:spcPct val="20000"/>
        </a:spcBef>
        <a:buClr>
          <a:schemeClr val="accent1"/>
        </a:buClr>
        <a:buSzPct val="80000"/>
        <a:buFont typeface="Wingdings 2"/>
        <a:buChar char=""/>
        <a:defRPr kumimoji="0" sz="3000" kern="1200">
          <a:solidFill>
            <a:schemeClr val="tx1"/>
          </a:solidFill>
          <a:latin typeface="+mn-lt"/>
          <a:ea typeface="+mn-ea"/>
          <a:cs typeface="+mn-cs"/>
        </a:defRPr>
      </a:lvl1pPr>
      <a:lvl2pPr marL="722376" indent="-274320" algn="l" rtl="0" eaLnBrk="1" latinLnBrk="0" hangingPunct="1">
        <a:spcBef>
          <a:spcPct val="20000"/>
        </a:spcBef>
        <a:buClr>
          <a:schemeClr val="accent1"/>
        </a:buClr>
        <a:buSzPct val="90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indent="-256032" algn="l" rtl="0" eaLnBrk="1" latinLnBrk="0" hangingPunct="1">
        <a:spcBef>
          <a:spcPct val="20000"/>
        </a:spcBef>
        <a:buClr>
          <a:schemeClr val="accent2"/>
        </a:buClr>
        <a:buSzPct val="85000"/>
        <a:buFont typeface="Arial"/>
        <a:buChar char="○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37744" algn="l" rtl="0" eaLnBrk="1" latinLnBrk="0" hangingPunct="1">
        <a:spcBef>
          <a:spcPct val="20000"/>
        </a:spcBef>
        <a:buClr>
          <a:schemeClr val="accent3"/>
        </a:buClr>
        <a:buSzPct val="90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90472" indent="-182880" algn="l" rtl="0" eaLnBrk="1" latinLnBrk="0" hangingPunct="1">
        <a:spcBef>
          <a:spcPct val="20000"/>
        </a:spcBef>
        <a:buClr>
          <a:schemeClr val="accent4"/>
        </a:buClr>
        <a:buSzPct val="100000"/>
        <a:buFont typeface="Arial"/>
        <a:buChar char="-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00784" indent="-182880" algn="l" rtl="0" eaLnBrk="1" latinLnBrk="0" hangingPunct="1">
        <a:spcBef>
          <a:spcPct val="20000"/>
        </a:spcBef>
        <a:buClr>
          <a:schemeClr val="accent5"/>
        </a:buClr>
        <a:buFont typeface="Arial"/>
        <a:buChar char="-"/>
        <a:defRPr kumimoji="0" sz="20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100000"/>
        <a:buFont typeface="Arial"/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39696" indent="-182880" algn="l" rtl="0" eaLnBrk="1" latinLnBrk="0" hangingPunct="1">
        <a:spcBef>
          <a:spcPct val="20000"/>
        </a:spcBef>
        <a:buClr>
          <a:schemeClr val="accent6"/>
        </a:buClr>
        <a:buFont typeface="Arial"/>
        <a:buChar char="▪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31720" indent="-182880" algn="l" rtl="0" eaLnBrk="1" latinLnBrk="0" hangingPunct="1">
        <a:spcBef>
          <a:spcPct val="20000"/>
        </a:spcBef>
        <a:buClr>
          <a:schemeClr val="accent6"/>
        </a:buClr>
        <a:buFont typeface="Arial"/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2" descr="C:\Users\Иван\Desktop\getImage (1)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260648"/>
            <a:ext cx="3888432" cy="3888432"/>
          </a:xfrm>
          <a:prstGeom prst="rect">
            <a:avLst/>
          </a:prstGeom>
          <a:noFill/>
        </p:spPr>
      </p:pic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2735288" y="332656"/>
            <a:ext cx="6408712" cy="2160240"/>
          </a:xfrm>
        </p:spPr>
        <p:txBody>
          <a:bodyPr>
            <a:noAutofit/>
          </a:bodyPr>
          <a:lstStyle/>
          <a:p>
            <a:pPr algn="ctr"/>
            <a:r>
              <a:rPr lang="ru-RU" sz="9600" dirty="0" smtClean="0">
                <a:solidFill>
                  <a:srgbClr val="92D050"/>
                </a:solidFill>
                <a:latin typeface="Monotype Corsiva" pitchFamily="66" charset="0"/>
              </a:rPr>
              <a:t>Баскетбол </a:t>
            </a:r>
            <a:r>
              <a:rPr lang="ru-RU" sz="9600" dirty="0" smtClean="0"/>
              <a:t/>
            </a:r>
            <a:br>
              <a:rPr lang="ru-RU" sz="9600" dirty="0" smtClean="0"/>
            </a:br>
            <a:endParaRPr lang="ru-RU" sz="9600" dirty="0">
              <a:solidFill>
                <a:srgbClr val="92D050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4357686" y="1714488"/>
            <a:ext cx="4786314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3600" dirty="0" smtClean="0">
                <a:solidFill>
                  <a:srgbClr val="92D050"/>
                </a:solidFill>
                <a:latin typeface="Monotype Corsiva" pitchFamily="66" charset="0"/>
              </a:rPr>
              <a:t>Ведение баскетбольного мяча правой рукой</a:t>
            </a:r>
            <a:endParaRPr lang="ru-RU" sz="3600" dirty="0">
              <a:latin typeface="Monotype Corsiva" pitchFamily="66" charset="0"/>
            </a:endParaRPr>
          </a:p>
        </p:txBody>
      </p:sp>
      <p:sp>
        <p:nvSpPr>
          <p:cNvPr id="7169" name="Rectangle 1"/>
          <p:cNvSpPr>
            <a:spLocks noChangeArrowheads="1"/>
          </p:cNvSpPr>
          <p:nvPr/>
        </p:nvSpPr>
        <p:spPr bwMode="auto">
          <a:xfrm>
            <a:off x="5000628" y="4572008"/>
            <a:ext cx="3929026" cy="13542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1" u="none" strike="noStrike" cap="none" normalizeH="0" baseline="0" dirty="0" smtClean="0">
                <a:ln>
                  <a:noFill/>
                </a:ln>
                <a:solidFill>
                  <a:srgbClr val="92D050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Подготовила:</a:t>
            </a:r>
            <a:endParaRPr kumimoji="0" lang="ru-RU" sz="1600" b="1" i="1" u="none" strike="noStrike" cap="none" normalizeH="0" baseline="0" dirty="0" smtClean="0">
              <a:ln>
                <a:noFill/>
              </a:ln>
              <a:solidFill>
                <a:srgbClr val="92D050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1" u="none" strike="noStrike" cap="none" normalizeH="0" baseline="0" dirty="0" smtClean="0">
                <a:ln>
                  <a:noFill/>
                </a:ln>
                <a:solidFill>
                  <a:srgbClr val="92D050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учитель физической культуры высшей категории</a:t>
            </a:r>
            <a:endParaRPr kumimoji="0" lang="ru-RU" sz="1600" b="1" i="1" u="none" strike="noStrike" cap="none" normalizeH="0" baseline="0" dirty="0" smtClean="0">
              <a:ln>
                <a:noFill/>
              </a:ln>
              <a:solidFill>
                <a:srgbClr val="92D050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1600" b="1" i="1" u="none" strike="noStrike" cap="none" normalizeH="0" baseline="0" dirty="0" err="1" smtClean="0">
                <a:ln>
                  <a:noFill/>
                </a:ln>
                <a:solidFill>
                  <a:srgbClr val="92D050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Вернохай</a:t>
            </a:r>
            <a:r>
              <a:rPr kumimoji="0" lang="ru-RU" sz="1600" b="1" i="1" u="none" strike="noStrike" cap="none" normalizeH="0" baseline="0" dirty="0" smtClean="0">
                <a:ln>
                  <a:noFill/>
                </a:ln>
                <a:solidFill>
                  <a:srgbClr val="92D050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 Вероника Николаевна.</a:t>
            </a:r>
            <a:endParaRPr kumimoji="0" lang="ru-RU" sz="1600" b="1" i="1" u="none" strike="noStrike" cap="none" normalizeH="0" baseline="0" dirty="0" smtClean="0">
              <a:ln>
                <a:noFill/>
              </a:ln>
              <a:solidFill>
                <a:srgbClr val="92D050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7170" name="Rectangle 2"/>
          <p:cNvSpPr>
            <a:spLocks noChangeArrowheads="1"/>
          </p:cNvSpPr>
          <p:nvPr/>
        </p:nvSpPr>
        <p:spPr bwMode="auto">
          <a:xfrm>
            <a:off x="5143504" y="4357694"/>
            <a:ext cx="3643338" cy="4924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Rectangle 2"/>
          <p:cNvSpPr>
            <a:spLocks noGrp="1" noChangeArrowheads="1"/>
          </p:cNvSpPr>
          <p:nvPr>
            <p:ph type="ctrTitle" idx="4294967295"/>
          </p:nvPr>
        </p:nvSpPr>
        <p:spPr>
          <a:xfrm>
            <a:off x="251520" y="476672"/>
            <a:ext cx="4932040" cy="5328592"/>
          </a:xfrm>
        </p:spPr>
        <p:txBody>
          <a:bodyPr anchor="t" anchorCtr="1">
            <a:normAutofit fontScale="90000"/>
          </a:bodyPr>
          <a:lstStyle/>
          <a:p>
            <a:r>
              <a:rPr lang="ru-RU" sz="3200" b="1" u="sng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Цель урока:</a:t>
            </a:r>
            <a:r>
              <a:rPr lang="ru-RU" sz="3200" u="sng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 </a:t>
            </a: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ученик </a:t>
            </a:r>
            <a:r>
              <a:rPr lang="ru-RU" sz="3200" dirty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 </a:t>
            </a: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 научится  технике ведения мяча правой рукой</a:t>
            </a:r>
            <a:b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</a:br>
            <a:r>
              <a:rPr lang="ru-RU" sz="3200" b="1" u="sng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Задачи:</a:t>
            </a:r>
            <a:r>
              <a:rPr lang="ru-RU" sz="3200" b="1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 1. </a:t>
            </a: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Закрепить технику ведения мяча правой рукой</a:t>
            </a:r>
            <a:b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</a:b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  </a:t>
            </a:r>
            <a:r>
              <a:rPr lang="ru-RU" sz="3200" b="1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2. </a:t>
            </a: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Способствовать развития ловкости, внимания, координации движений с помощью общеразвивающих упражнений</a:t>
            </a:r>
            <a:b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</a:b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 </a:t>
            </a:r>
            <a:r>
              <a:rPr lang="ru-RU" sz="3200" b="1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3. </a:t>
            </a:r>
            <a:r>
              <a:rPr lang="ru-RU" sz="3200" dirty="0" smtClean="0">
                <a:solidFill>
                  <a:srgbClr val="92D050"/>
                </a:solidFill>
                <a:latin typeface="Monotype Corsiva" pitchFamily="66" charset="0"/>
                <a:cs typeface="MV Boli" pitchFamily="2" charset="0"/>
              </a:rPr>
              <a:t>Формировать потребность в сознательном применении различных упражнений</a:t>
            </a:r>
            <a:r>
              <a:rPr lang="ru-RU" sz="1800" dirty="0" smtClean="0">
                <a:latin typeface="Monotype Corsiva" pitchFamily="66" charset="0"/>
                <a:cs typeface="MV Boli" pitchFamily="2" charset="0"/>
              </a:rPr>
              <a:t/>
            </a:r>
            <a:br>
              <a:rPr lang="ru-RU" sz="1800" dirty="0" smtClean="0">
                <a:latin typeface="Monotype Corsiva" pitchFamily="66" charset="0"/>
                <a:cs typeface="MV Boli" pitchFamily="2" charset="0"/>
              </a:rPr>
            </a:br>
            <a:endParaRPr lang="ru-RU" sz="1800" i="1" dirty="0" smtClean="0">
              <a:solidFill>
                <a:schemeClr val="hlink"/>
              </a:solidFill>
              <a:latin typeface="Monotype Corsiva" pitchFamily="66" charset="0"/>
              <a:cs typeface="MV Boli" pitchFamily="2" charset="0"/>
            </a:endParaRPr>
          </a:p>
        </p:txBody>
      </p:sp>
      <p:sp>
        <p:nvSpPr>
          <p:cNvPr id="2052" name="Text Box 4"/>
          <p:cNvSpPr txBox="1">
            <a:spLocks noChangeArrowheads="1"/>
          </p:cNvSpPr>
          <p:nvPr/>
        </p:nvSpPr>
        <p:spPr bwMode="auto">
          <a:xfrm flipH="1" flipV="1">
            <a:off x="-468313" y="6858000"/>
            <a:ext cx="468313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rot="10800000">
            <a:spAutoFit/>
          </a:bodyPr>
          <a:lstStyle/>
          <a:p>
            <a:endParaRPr kumimoji="1" lang="ru-RU">
              <a:latin typeface="Times New Roman" pitchFamily="18" charset="0"/>
            </a:endParaRPr>
          </a:p>
        </p:txBody>
      </p:sp>
      <p:pic>
        <p:nvPicPr>
          <p:cNvPr id="2053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156176" y="476672"/>
            <a:ext cx="2690813" cy="2112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6" name="Picture 2" descr="C:\Users\Вероника\Desktop\maxresdefault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929190" y="3929066"/>
            <a:ext cx="3786214" cy="2564567"/>
          </a:xfrm>
          <a:prstGeom prst="rect">
            <a:avLst/>
          </a:prstGeom>
          <a:noFill/>
        </p:spPr>
      </p:pic>
    </p:spTree>
  </p:cSld>
  <p:clrMapOvr>
    <a:masterClrMapping/>
  </p:clrMapOvr>
  <p:transition>
    <p:strips dir="ld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15816" y="3645024"/>
            <a:ext cx="2659062" cy="2659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8433" name="Rectangle 1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graphicFrame>
        <p:nvGraphicFramePr>
          <p:cNvPr id="12" name="Таблица 11"/>
          <p:cNvGraphicFramePr>
            <a:graphicFrameLocks noGrp="1"/>
          </p:cNvGraphicFramePr>
          <p:nvPr/>
        </p:nvGraphicFramePr>
        <p:xfrm>
          <a:off x="539552" y="332656"/>
          <a:ext cx="8352926" cy="6511792"/>
        </p:xfrm>
        <a:graphic>
          <a:graphicData uri="http://schemas.openxmlformats.org/drawingml/2006/table">
            <a:tbl>
              <a:tblPr/>
              <a:tblGrid>
                <a:gridCol w="324981"/>
                <a:gridCol w="1901829"/>
                <a:gridCol w="1319045"/>
                <a:gridCol w="94524"/>
                <a:gridCol w="543457"/>
                <a:gridCol w="1216764"/>
                <a:gridCol w="1678034"/>
                <a:gridCol w="94524"/>
                <a:gridCol w="1179768"/>
              </a:tblGrid>
              <a:tr h="34338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№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Содержание материала урока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Частная задача урока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Дозировка урока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Организационно-методические указания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Деятельность учителя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b="1" dirty="0">
                          <a:latin typeface="Times New Roman"/>
                          <a:ea typeface="Times New Roman"/>
                          <a:cs typeface="Times New Roman"/>
                        </a:rPr>
                        <a:t>Деятельность учащихся</a:t>
                      </a:r>
                      <a:endParaRPr lang="ru-RU" sz="10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365446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400" b="1" dirty="0">
                          <a:latin typeface="Times New Roman"/>
                          <a:ea typeface="Times New Roman"/>
                          <a:cs typeface="Times New Roman"/>
                        </a:rPr>
                        <a:t>I</a:t>
                      </a: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4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1" dirty="0">
                          <a:latin typeface="Times New Roman"/>
                          <a:ea typeface="Times New Roman"/>
                          <a:cs typeface="Times New Roman"/>
                        </a:rPr>
                        <a:t>Мотивационно - целевой этап</a:t>
                      </a: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4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1" dirty="0">
                          <a:latin typeface="Times New Roman"/>
                          <a:ea typeface="Times New Roman"/>
                          <a:cs typeface="Times New Roman"/>
                        </a:rPr>
                        <a:t>Подготовка к изучению нового материала через повторение, актуализацию знаний</a:t>
                      </a: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5627872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endParaRPr lang="ru-RU" sz="80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Построение в шеренгу.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Класс в одну шеренгу становись!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Кто сегодня хочет получить «5»?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Как называется двигательные действия, когда мы набиваем мяч на месте или в ходьбе, в беге? (ведение мяча) Еще его называют дриблинг.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Сформируем цель урока. Начинается всегда урок с чего? (разминки)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 Способ организации деятельности: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- фронтальный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- поточный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Ходьба, бег, прыжки</a:t>
                      </a: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endParaRPr lang="ru-RU" sz="1200" dirty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Организовать постепенное включение в работу всего организма. Разогреть опорно-двигательный аппарат. Следить за осанкой учащихся</a:t>
                      </a: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endParaRPr lang="ru-RU" sz="12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Обратить внимание на правильное дыхание, осанку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Следить за осанкой, соблюдать внимательность, соблюдать дисциплинированность, следить за работой рук</a:t>
                      </a: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Команды учителя: Класс в одну шеренгу становись!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Получат ее: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а) активные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б) быстрые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в) внимательные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 err="1">
                          <a:latin typeface="Times New Roman"/>
                          <a:ea typeface="Times New Roman"/>
                          <a:cs typeface="Times New Roman"/>
                        </a:rPr>
                        <a:t>д</a:t>
                      </a: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)дисциплинированные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г) ведение мяча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Я буду делать пометки себе, и сравнивать с вашей самооценкой.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Кто хочет еще лучше овладеть ведением, хлопните в ладоши.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Создание ситуации для самоопределения обучающихся и принятия ими цели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Ходьба: - на носках, руки вверх; - на пятках, руки на пояс локти назад; -на внешней стороны стопы, разминаем кисти рук,  -  в полуприседе, руки за головой;- перекатом с пятки на носок, круговые движения руками вперёд и назад; - бег.</a:t>
                      </a: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Выполнение команды учителя, приветствие, ответы на вопросы, выполнение указания учителя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Хлопок в ладоши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Самоопределение к задачам урока и принятие цели занятия, определение собственной деятельности по достижению цели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200" dirty="0">
                          <a:latin typeface="Times New Roman"/>
                          <a:ea typeface="Times New Roman"/>
                          <a:cs typeface="Times New Roman"/>
                        </a:rPr>
                        <a:t>Внимательное выполнение команд учителя. Умение видеть и чувствовать красоту движений</a:t>
                      </a:r>
                    </a:p>
                  </a:txBody>
                  <a:tcPr marL="43792" marR="43792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18434" name="Rectangle 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ransition>
    <p:strips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0" name="Picture 5"/>
          <p:cNvPicPr>
            <a:picLocks noGrp="1" noChangeAspect="1" noChangeArrowheads="1"/>
          </p:cNvPicPr>
          <p:nvPr>
            <p:ph sz="half" idx="4294967295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6804248" y="5301208"/>
            <a:ext cx="2003033" cy="1258508"/>
          </a:xfrm>
        </p:spPr>
      </p:pic>
      <p:graphicFrame>
        <p:nvGraphicFramePr>
          <p:cNvPr id="7" name="Таблица 6"/>
          <p:cNvGraphicFramePr>
            <a:graphicFrameLocks noGrp="1"/>
          </p:cNvGraphicFramePr>
          <p:nvPr/>
        </p:nvGraphicFramePr>
        <p:xfrm>
          <a:off x="1" y="260648"/>
          <a:ext cx="8964487" cy="6336704"/>
        </p:xfrm>
        <a:graphic>
          <a:graphicData uri="http://schemas.openxmlformats.org/drawingml/2006/table">
            <a:tbl>
              <a:tblPr/>
              <a:tblGrid>
                <a:gridCol w="354976"/>
                <a:gridCol w="2077356"/>
                <a:gridCol w="1440784"/>
                <a:gridCol w="609128"/>
                <a:gridCol w="1313891"/>
                <a:gridCol w="1800200"/>
                <a:gridCol w="1368152"/>
              </a:tblGrid>
              <a:tr h="633670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Построение. Перестроение в две шеренги в колонну по два.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Какое физическое качество развивается при работе с мячом? (ловкость)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Техника безопасности с баскетбольным мячом во время </a:t>
                      </a: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ведения.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Стойка </a:t>
                      </a: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баскетболиста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endParaRPr lang="ru-RU" sz="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endParaRPr lang="ru-RU" sz="80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endParaRPr lang="ru-RU" sz="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Упражнения на развитие ловкости.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1 Наклоны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2. Приседания, держась за мяч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3 Передачи под ногами, за головой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4 Повороты с передачей мяча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5. Передача от груди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6.  Обвести вокруг туловища, передача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7. Ведение на месте правой рукой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8. Ведение правой, смотреть на партнёра, когда он покажет 10 пальцев – передача.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 9. Ведение вокруг партнёра, передача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Верните мячи 2 номерам. Положите мячи на место.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600" dirty="0">
                          <a:latin typeface="Times New Roman"/>
                          <a:ea typeface="Times New Roman"/>
                          <a:cs typeface="Times New Roman"/>
                        </a:rPr>
                        <a:t>Выполнение команд </a:t>
                      </a:r>
                      <a:r>
                        <a:rPr lang="ru-RU" sz="1600" dirty="0" smtClean="0">
                          <a:latin typeface="Times New Roman"/>
                          <a:ea typeface="Times New Roman"/>
                          <a:cs typeface="Times New Roman"/>
                        </a:rPr>
                        <a:t>учителя.</a:t>
                      </a:r>
                      <a:endParaRPr lang="ru-RU" sz="1600" dirty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600" dirty="0">
                          <a:latin typeface="Times New Roman"/>
                          <a:ea typeface="Times New Roman"/>
                          <a:cs typeface="Times New Roman"/>
                        </a:rPr>
                        <a:t>Осознано </a:t>
                      </a:r>
                      <a:r>
                        <a:rPr lang="ru-RU" sz="1600" dirty="0" smtClean="0">
                          <a:latin typeface="Times New Roman"/>
                          <a:ea typeface="Times New Roman"/>
                          <a:cs typeface="Times New Roman"/>
                        </a:rPr>
                        <a:t>и</a:t>
                      </a:r>
                      <a:r>
                        <a:rPr lang="ru-RU" sz="1600" baseline="0" dirty="0" smtClean="0">
                          <a:latin typeface="Times New Roman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ru-RU" sz="1600" dirty="0" smtClean="0">
                          <a:latin typeface="Times New Roman"/>
                          <a:ea typeface="Times New Roman"/>
                          <a:cs typeface="Times New Roman"/>
                        </a:rPr>
                        <a:t>произвольно </a:t>
                      </a:r>
                      <a:r>
                        <a:rPr lang="ru-RU" sz="1600" dirty="0">
                          <a:latin typeface="Times New Roman"/>
                          <a:ea typeface="Times New Roman"/>
                          <a:cs typeface="Times New Roman"/>
                        </a:rPr>
                        <a:t>осуществлять высказывание в устной </a:t>
                      </a:r>
                      <a:r>
                        <a:rPr lang="ru-RU" sz="1600" dirty="0" smtClean="0">
                          <a:latin typeface="Times New Roman"/>
                          <a:ea typeface="Times New Roman"/>
                          <a:cs typeface="Times New Roman"/>
                        </a:rPr>
                        <a:t>форме.</a:t>
                      </a:r>
                      <a:endParaRPr lang="ru-RU" sz="1600" dirty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600" dirty="0">
                          <a:latin typeface="Times New Roman"/>
                          <a:ea typeface="Times New Roman"/>
                          <a:cs typeface="Times New Roman"/>
                        </a:rPr>
                        <a:t>Контролируют свои действия, ориентируясь на показ движений учителем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ransition>
    <p:strips dir="ru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092280" y="4725144"/>
            <a:ext cx="1779588" cy="1800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7" name="Таблица 6"/>
          <p:cNvGraphicFramePr>
            <a:graphicFrameLocks noGrp="1"/>
          </p:cNvGraphicFramePr>
          <p:nvPr/>
        </p:nvGraphicFramePr>
        <p:xfrm>
          <a:off x="539553" y="404664"/>
          <a:ext cx="8208911" cy="4172956"/>
        </p:xfrm>
        <a:graphic>
          <a:graphicData uri="http://schemas.openxmlformats.org/drawingml/2006/table">
            <a:tbl>
              <a:tblPr/>
              <a:tblGrid>
                <a:gridCol w="326149"/>
                <a:gridCol w="1902811"/>
                <a:gridCol w="1333552"/>
                <a:gridCol w="542490"/>
                <a:gridCol w="1393646"/>
                <a:gridCol w="1501817"/>
                <a:gridCol w="1208446"/>
              </a:tblGrid>
              <a:tr h="360040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800" b="1" dirty="0">
                          <a:latin typeface="Times New Roman"/>
                          <a:ea typeface="Times New Roman"/>
                          <a:cs typeface="Times New Roman"/>
                        </a:rPr>
                        <a:t>II</a:t>
                      </a:r>
                      <a:endParaRPr lang="ru-RU" sz="1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6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800" b="1" dirty="0">
                          <a:latin typeface="Times New Roman"/>
                          <a:ea typeface="Times New Roman"/>
                          <a:cs typeface="Times New Roman"/>
                        </a:rPr>
                        <a:t>Операционно - деятельностный этап</a:t>
                      </a:r>
                      <a:endParaRPr lang="ru-RU" sz="1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381291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7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800" dirty="0" smtClean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Ребята</a:t>
                      </a: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, скажите, а Вы сможете придумать эстафеты с баскетбольными мячами?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Перестроение в 3 шеренги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Провести с учащимися эстафету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800" dirty="0" smtClean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Следить </a:t>
                      </a: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за правильным выполнением работы правой руки при ведении мяча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800" dirty="0" smtClean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Контролировать </a:t>
                      </a: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за силой удара руки о мяч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800" dirty="0" smtClean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Я </a:t>
                      </a: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вам помогу.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Делимся на команды (перестроение в 3 шеренги). Команды  выбирают капитана. 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800" dirty="0" smtClean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800" dirty="0" smtClean="0">
                          <a:latin typeface="Times New Roman"/>
                          <a:ea typeface="Times New Roman"/>
                          <a:cs typeface="Times New Roman"/>
                        </a:rPr>
                        <a:t>Делятся </a:t>
                      </a:r>
                      <a:r>
                        <a:rPr lang="ru-RU" sz="1800" dirty="0">
                          <a:latin typeface="Times New Roman"/>
                          <a:ea typeface="Times New Roman"/>
                          <a:cs typeface="Times New Roman"/>
                        </a:rPr>
                        <a:t>на команды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41" name="Picture 7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588224" y="3861048"/>
            <a:ext cx="2377179" cy="28529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7" name="Таблица 6"/>
          <p:cNvGraphicFramePr>
            <a:graphicFrameLocks noGrp="1"/>
          </p:cNvGraphicFramePr>
          <p:nvPr/>
        </p:nvGraphicFramePr>
        <p:xfrm>
          <a:off x="179512" y="188640"/>
          <a:ext cx="8640960" cy="4430369"/>
        </p:xfrm>
        <a:graphic>
          <a:graphicData uri="http://schemas.openxmlformats.org/drawingml/2006/table">
            <a:tbl>
              <a:tblPr/>
              <a:tblGrid>
                <a:gridCol w="619903"/>
                <a:gridCol w="1936194"/>
                <a:gridCol w="1356947"/>
                <a:gridCol w="552007"/>
                <a:gridCol w="1418096"/>
                <a:gridCol w="1528166"/>
                <a:gridCol w="1229647"/>
              </a:tblGrid>
              <a:tr h="309552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800" b="1" dirty="0">
                          <a:latin typeface="Times New Roman"/>
                          <a:ea typeface="Times New Roman"/>
                          <a:cs typeface="Times New Roman"/>
                        </a:rPr>
                        <a:t>III</a:t>
                      </a:r>
                      <a:endParaRPr lang="ru-RU" sz="1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6"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800" b="1" dirty="0">
                          <a:latin typeface="Times New Roman"/>
                          <a:ea typeface="Times New Roman"/>
                          <a:cs typeface="Times New Roman"/>
                        </a:rPr>
                        <a:t>Рефлексивно-оценочный этап</a:t>
                      </a:r>
                      <a:endParaRPr lang="ru-RU" sz="18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4120817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7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Построение. Наша цель была – научиться ведению мяча.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Ребята давайте оценим себя: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а) Кто самый активный?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б) Кто самый быстрый?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в) Кто самый внимательный?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г) Кто самый дисциплинированный? 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Домашнее задание. Придумайте дома  эстафету с ведением в движении. Лучшие задания возьмём на «Весёлые старты» с баскетбольными мячами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Формировать самооценки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Подсчитайте свои баллы и поставьте себе оценку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Вовлечение детей в подготовку к спортивному празднику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ru-RU" sz="1400" dirty="0"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Оценивает себя, подсчитывает баллы и выставляет себя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dirty="0">
                          <a:latin typeface="Times New Roman"/>
                          <a:ea typeface="Times New Roman"/>
                          <a:cs typeface="Times New Roman"/>
                        </a:rPr>
                        <a:t>Применение полученных знаний в организации и проведения досуга</a:t>
                      </a:r>
                    </a:p>
                  </a:txBody>
                  <a:tcPr marL="43804" marR="438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ransition>
    <p:newsflash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 descr="http://rewalls.com/pic/201104/1152x864/reWalls.com-31109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</p:spTree>
  </p:cSld>
  <p:clrMapOvr>
    <a:masterClrMapping/>
  </p:clrMapOvr>
  <p:transition>
    <p:comb dir="vert"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хническая">
  <a:themeElements>
    <a:clrScheme name="Солнцестояние">
      <a:dk1>
        <a:sysClr val="windowText" lastClr="000000"/>
      </a:dk1>
      <a:lt1>
        <a:sysClr val="window" lastClr="FFFFFF"/>
      </a:lt1>
      <a:dk2>
        <a:srgbClr val="4F271C"/>
      </a:dk2>
      <a:lt2>
        <a:srgbClr val="E7DEC9"/>
      </a:lt2>
      <a:accent1>
        <a:srgbClr val="3891A7"/>
      </a:accent1>
      <a:accent2>
        <a:srgbClr val="FEB80A"/>
      </a:accent2>
      <a:accent3>
        <a:srgbClr val="C32D2E"/>
      </a:accent3>
      <a:accent4>
        <a:srgbClr val="84AA33"/>
      </a:accent4>
      <a:accent5>
        <a:srgbClr val="964305"/>
      </a:accent5>
      <a:accent6>
        <a:srgbClr val="475A8D"/>
      </a:accent6>
      <a:hlink>
        <a:srgbClr val="8DC765"/>
      </a:hlink>
      <a:folHlink>
        <a:srgbClr val="AA8A14"/>
      </a:folHlink>
    </a:clrScheme>
    <a:fontScheme name="Техническая">
      <a:majorFont>
        <a:latin typeface="Franklin Gothic Book"/>
        <a:ea typeface=""/>
        <a:cs typeface=""/>
        <a:font script="Jpan" typeface="ＭＳ Ｐゴシック"/>
        <a:font script="Hang" typeface="HY견고딕"/>
        <a:font script="Hans" typeface="宋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HGｺﾞｼｯｸM"/>
        <a:font script="Hang" typeface="HY중고딕"/>
        <a:font script="Hans" typeface="黑体"/>
        <a:font script="Hant" typeface="微軟正黑體"/>
        <a:font script="Arab" typeface="Tahoma"/>
        <a:font script="Hebr" typeface="Levenim MT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Техническая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</a:schemeClr>
            </a:gs>
            <a:gs pos="68000">
              <a:schemeClr val="phClr">
                <a:tint val="77000"/>
              </a:schemeClr>
            </a:gs>
            <a:gs pos="81000">
              <a:schemeClr val="phClr">
                <a:tint val="79000"/>
              </a:schemeClr>
            </a:gs>
            <a:gs pos="86000">
              <a:schemeClr val="phClr">
                <a:tint val="73000"/>
              </a:schemeClr>
            </a:gs>
            <a:gs pos="100000">
              <a:schemeClr val="phClr">
                <a:tint val="3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3000"/>
                <a:satMod val="150000"/>
              </a:schemeClr>
            </a:gs>
            <a:gs pos="25000">
              <a:schemeClr val="phClr">
                <a:tint val="96000"/>
                <a:shade val="80000"/>
                <a:satMod val="105000"/>
              </a:schemeClr>
            </a:gs>
            <a:gs pos="38000">
              <a:schemeClr val="phClr">
                <a:tint val="96000"/>
                <a:shade val="59000"/>
                <a:satMod val="120000"/>
              </a:schemeClr>
            </a:gs>
            <a:gs pos="55000">
              <a:schemeClr val="phClr">
                <a:shade val="57000"/>
                <a:satMod val="120000"/>
              </a:schemeClr>
            </a:gs>
            <a:gs pos="80000">
              <a:schemeClr val="phClr">
                <a:shade val="56000"/>
                <a:satMod val="145000"/>
              </a:schemeClr>
            </a:gs>
            <a:gs pos="88000">
              <a:schemeClr val="phClr">
                <a:shade val="63000"/>
                <a:satMod val="160000"/>
              </a:schemeClr>
            </a:gs>
            <a:gs pos="100000">
              <a:schemeClr val="phClr">
                <a:tint val="99555"/>
                <a:satMod val="155000"/>
              </a:schemeClr>
            </a:gs>
          </a:gsLst>
          <a:lin ang="5400000" scaled="1"/>
        </a:gradFill>
      </a:fillStyleLst>
      <a:lnStyleLst>
        <a:ln w="9525" cap="flat" cmpd="sng" algn="ctr">
          <a:solidFill>
            <a:schemeClr val="phClr">
              <a:shade val="60000"/>
              <a:satMod val="300000"/>
            </a:schemeClr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glow rad="635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</a:effectStyle>
        <a:effectStyle>
          <a:effectLst>
            <a:glow rad="700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</a:effectStyle>
        <a:effectStyle>
          <a:effectLst>
            <a:glow rad="762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  <a:scene3d>
            <a:camera prst="orthographicFront" fov="0">
              <a:rot lat="0" lon="0" rev="0"/>
            </a:camera>
            <a:lightRig rig="harsh" dir="t">
              <a:rot lat="6000000" lon="6000000" rev="0"/>
            </a:lightRig>
          </a:scene3d>
          <a:sp3d contourW="10000" prstMaterial="metal">
            <a:bevelT w="20000" h="9000" prst="softRound"/>
            <a:contourClr>
              <a:schemeClr val="phClr">
                <a:shade val="30000"/>
                <a:satMod val="2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50000"/>
              </a:schemeClr>
            </a:gs>
            <a:gs pos="30000">
              <a:schemeClr val="phClr">
                <a:shade val="60000"/>
                <a:satMod val="150000"/>
              </a:schemeClr>
            </a:gs>
            <a:gs pos="100000">
              <a:schemeClr val="phClr">
                <a:tint val="83000"/>
                <a:satMod val="200000"/>
              </a:schemeClr>
            </a:gs>
          </a:gsLst>
          <a:lin ang="13000000" scaled="0"/>
        </a:gradFill>
        <a:gradFill rotWithShape="1">
          <a:gsLst>
            <a:gs pos="0">
              <a:schemeClr val="phClr">
                <a:tint val="78000"/>
                <a:satMod val="220000"/>
              </a:schemeClr>
            </a:gs>
            <a:gs pos="100000">
              <a:schemeClr val="phClr">
                <a:shade val="35000"/>
                <a:satMod val="155000"/>
              </a:schemeClr>
            </a:gs>
          </a:gsLst>
          <a:path path="circle">
            <a:fillToRect l="60000" t="50000" r="4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Technic</Template>
  <TotalTime>85</TotalTime>
  <Words>613</Words>
  <Application>Microsoft Office PowerPoint</Application>
  <PresentationFormat>Экран (4:3)</PresentationFormat>
  <Paragraphs>94</Paragraphs>
  <Slides>7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7</vt:i4>
      </vt:variant>
    </vt:vector>
  </HeadingPairs>
  <TitlesOfParts>
    <vt:vector size="8" baseType="lpstr">
      <vt:lpstr>Техническая</vt:lpstr>
      <vt:lpstr>Баскетбол  </vt:lpstr>
      <vt:lpstr>Цель урока: ученик   научится  технике ведения мяча правой рукой Задачи: 1. Закрепить технику ведения мяча правой рукой   2. Способствовать развития ловкости, внимания, координации движений с помощью общеразвивающих упражнений  3. Формировать потребность в сознательном применении различных упражнений </vt:lpstr>
      <vt:lpstr>Слайд 3</vt:lpstr>
      <vt:lpstr>Слайд 4</vt:lpstr>
      <vt:lpstr>Слайд 5</vt:lpstr>
      <vt:lpstr>Слайд 6</vt:lpstr>
      <vt:lpstr>Слайд 7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Цель урока: ученик освоит технику ведения мяча правой рукой Задачи: 1. Совершенствовать технику ведения мяча правой рукой                2. Способствовать развития ловкости, внимания, координации движений с помощью общеразвивающих упражнений                3. Формировать потребность в сознательном применении различных упражнений </dc:title>
  <dc:creator>Иван</dc:creator>
  <cp:lastModifiedBy>Вероника</cp:lastModifiedBy>
  <cp:revision>12</cp:revision>
  <dcterms:created xsi:type="dcterms:W3CDTF">2013-11-15T11:52:31Z</dcterms:created>
  <dcterms:modified xsi:type="dcterms:W3CDTF">2016-04-05T06:32:56Z</dcterms:modified>
</cp:coreProperties>
</file>