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70" r:id="rId5"/>
    <p:sldId id="269" r:id="rId6"/>
    <p:sldId id="272" r:id="rId7"/>
    <p:sldId id="271" r:id="rId8"/>
    <p:sldId id="259" r:id="rId9"/>
    <p:sldId id="273" r:id="rId10"/>
    <p:sldId id="261" r:id="rId11"/>
    <p:sldId id="274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568952" cy="3456384"/>
          </a:xfrm>
        </p:spPr>
        <p:txBody>
          <a:bodyPr>
            <a:normAutofit fontScale="90000"/>
          </a:bodyPr>
          <a:lstStyle/>
          <a:p>
            <a:pPr marL="182880" algn="ctr"/>
            <a:r>
              <a:rPr lang="ru-RU" sz="4000" dirty="0" smtClean="0">
                <a:solidFill>
                  <a:schemeClr val="accent2"/>
                </a:solidFill>
              </a:rPr>
              <a:t>Использование </a:t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>интерактивного </a:t>
            </a:r>
            <a:r>
              <a:rPr lang="ru-RU" sz="4000" dirty="0">
                <a:solidFill>
                  <a:schemeClr val="accent2"/>
                </a:solidFill>
              </a:rPr>
              <a:t>оборудования </a:t>
            </a:r>
            <a:r>
              <a:rPr lang="ru-RU" sz="4000" dirty="0" smtClean="0">
                <a:solidFill>
                  <a:schemeClr val="accent2"/>
                </a:solidFill>
              </a:rPr>
              <a:t>в коррекционной работе  с детьми с ограниченными </a:t>
            </a:r>
            <a:r>
              <a:rPr lang="ru-RU" sz="4000" dirty="0">
                <a:solidFill>
                  <a:schemeClr val="accent2"/>
                </a:solidFill>
              </a:rPr>
              <a:t>возможностями здоровья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27984" y="5229200"/>
            <a:ext cx="4316016" cy="9144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i="1" dirty="0" smtClean="0">
                <a:solidFill>
                  <a:schemeClr val="accent2"/>
                </a:solidFill>
              </a:rPr>
              <a:t>Учитель-логопед МАОУ </a:t>
            </a:r>
          </a:p>
          <a:p>
            <a:pPr algn="l"/>
            <a:r>
              <a:rPr lang="ru-RU" b="1" i="1" dirty="0" smtClean="0">
                <a:solidFill>
                  <a:schemeClr val="accent2"/>
                </a:solidFill>
              </a:rPr>
              <a:t>«Средняя общеобразовательная школа №3»</a:t>
            </a:r>
          </a:p>
          <a:p>
            <a:pPr algn="l"/>
            <a:r>
              <a:rPr lang="ru-RU" b="1" i="1" dirty="0" err="1" smtClean="0">
                <a:solidFill>
                  <a:schemeClr val="accent2"/>
                </a:solidFill>
              </a:rPr>
              <a:t>Катрухина</a:t>
            </a:r>
            <a:r>
              <a:rPr lang="ru-RU" b="1" i="1" dirty="0" smtClean="0">
                <a:solidFill>
                  <a:schemeClr val="accent2"/>
                </a:solidFill>
              </a:rPr>
              <a:t> И.Ф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149080"/>
            <a:ext cx="2314600" cy="23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69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45286"/>
            <a:ext cx="8784976" cy="6280058"/>
          </a:xfrm>
        </p:spPr>
      </p:pic>
    </p:spTree>
    <p:extLst>
      <p:ext uri="{BB962C8B-B14F-4D97-AF65-F5344CB8AC3E}">
        <p14:creationId xmlns:p14="http://schemas.microsoft.com/office/powerpoint/2010/main" xmlns="" val="42731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IMG_20160311_101934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261977">
            <a:off x="-161850" y="564393"/>
            <a:ext cx="4855597" cy="2731274"/>
          </a:xfrm>
        </p:spPr>
      </p:pic>
      <p:pic>
        <p:nvPicPr>
          <p:cNvPr id="11" name="Рисунок 10" descr="IMG_20160310_0942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1776">
            <a:off x="4283634" y="695673"/>
            <a:ext cx="4715512" cy="2652475"/>
          </a:xfrm>
          <a:prstGeom prst="rect">
            <a:avLst/>
          </a:prstGeom>
        </p:spPr>
      </p:pic>
      <p:pic>
        <p:nvPicPr>
          <p:cNvPr id="12" name="Рисунок 11" descr="IMG_20160325_1034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43391">
            <a:off x="4082230" y="3588948"/>
            <a:ext cx="4904715" cy="2758902"/>
          </a:xfrm>
          <a:prstGeom prst="rect">
            <a:avLst/>
          </a:prstGeom>
        </p:spPr>
      </p:pic>
      <p:pic>
        <p:nvPicPr>
          <p:cNvPr id="7" name="Рисунок 6" descr="IMG_20160310_1048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252887">
            <a:off x="123562" y="3591479"/>
            <a:ext cx="4788634" cy="2693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1"/>
            <a:ext cx="8183880" cy="4460659"/>
          </a:xfrm>
        </p:spPr>
        <p:txBody>
          <a:bodyPr>
            <a:normAutofit fontScale="92500" lnSpcReduction="10000"/>
          </a:bodyPr>
          <a:lstStyle/>
          <a:p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Использование  </a:t>
            </a:r>
            <a:r>
              <a:rPr lang="ru-RU" sz="2400" b="1" i="1" dirty="0">
                <a:solidFill>
                  <a:schemeClr val="accent2"/>
                </a:solidFill>
              </a:rPr>
              <a:t>на логопедических занятиях </a:t>
            </a:r>
            <a:r>
              <a:rPr lang="ru-RU" sz="2400" b="1" i="1" dirty="0" smtClean="0">
                <a:solidFill>
                  <a:schemeClr val="accent2"/>
                </a:solidFill>
              </a:rPr>
              <a:t>интерактивного оборудования дает возможность осуществлять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индивидуальный </a:t>
            </a:r>
            <a:r>
              <a:rPr lang="ru-RU" sz="2400" b="1" i="1" dirty="0">
                <a:solidFill>
                  <a:schemeClr val="accent2"/>
                </a:solidFill>
              </a:rPr>
              <a:t>подход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к </a:t>
            </a:r>
            <a:r>
              <a:rPr lang="ru-RU" sz="2400" b="1" i="1" dirty="0">
                <a:solidFill>
                  <a:schemeClr val="accent2"/>
                </a:solidFill>
              </a:rPr>
              <a:t>обучению каждого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конкретного </a:t>
            </a:r>
            <a:r>
              <a:rPr lang="ru-RU" sz="2400" b="1" i="1" dirty="0">
                <a:solidFill>
                  <a:schemeClr val="accent2"/>
                </a:solidFill>
              </a:rPr>
              <a:t>ученика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с </a:t>
            </a:r>
            <a:r>
              <a:rPr lang="ru-RU" sz="2400" b="1" i="1" dirty="0">
                <a:solidFill>
                  <a:schemeClr val="accent2"/>
                </a:solidFill>
              </a:rPr>
              <a:t>ОВЗ, </a:t>
            </a:r>
            <a:r>
              <a:rPr lang="ru-RU" sz="2400" b="1" i="1" dirty="0" smtClean="0">
                <a:solidFill>
                  <a:schemeClr val="accent2"/>
                </a:solidFill>
              </a:rPr>
              <a:t>учитывать </a:t>
            </a:r>
            <a:r>
              <a:rPr lang="ru-RU" sz="2400" b="1" i="1" dirty="0">
                <a:solidFill>
                  <a:schemeClr val="accent2"/>
                </a:solidFill>
              </a:rPr>
              <a:t>его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реальные возможности </a:t>
            </a:r>
            <a:r>
              <a:rPr lang="ru-RU" sz="2400" b="1" i="1" dirty="0">
                <a:solidFill>
                  <a:schemeClr val="accent2"/>
                </a:solidFill>
              </a:rPr>
              <a:t>и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зоны </a:t>
            </a:r>
            <a:r>
              <a:rPr lang="ru-RU" sz="2400" b="1" i="1" dirty="0">
                <a:solidFill>
                  <a:schemeClr val="accent2"/>
                </a:solidFill>
              </a:rPr>
              <a:t>ближайшего </a:t>
            </a:r>
            <a:endParaRPr lang="ru-RU" sz="2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развития</a:t>
            </a:r>
            <a:r>
              <a:rPr lang="ru-RU" sz="2400" b="1" i="1" dirty="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2888" y="2636911"/>
            <a:ext cx="3528392" cy="235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20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2"/>
                </a:solidFill>
              </a:rPr>
              <a:t>Тренажёр </a:t>
            </a:r>
            <a:r>
              <a:rPr lang="ru-RU" sz="2000" b="1" dirty="0" smtClean="0">
                <a:solidFill>
                  <a:schemeClr val="accent2"/>
                </a:solidFill>
              </a:rPr>
              <a:t>«</a:t>
            </a:r>
            <a:r>
              <a:rPr lang="ru-RU" sz="2000" b="1" dirty="0" err="1" smtClean="0">
                <a:solidFill>
                  <a:schemeClr val="accent2"/>
                </a:solidFill>
              </a:rPr>
              <a:t>Дэльфа</a:t>
            </a:r>
            <a:r>
              <a:rPr lang="ru-RU" sz="2000" b="1" dirty="0" smtClean="0">
                <a:solidFill>
                  <a:schemeClr val="accent2"/>
                </a:solidFill>
              </a:rPr>
              <a:t> 142.представляет </a:t>
            </a:r>
            <a:r>
              <a:rPr lang="ru-RU" sz="2000" b="1" dirty="0">
                <a:solidFill>
                  <a:schemeClr val="accent2"/>
                </a:solidFill>
              </a:rPr>
              <a:t>собой комплексную многостороннюю программу по коррекции разных сторон устной и письменной речи  детей с речевой патологией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916832"/>
            <a:ext cx="5472608" cy="43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08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504"/>
            <a:ext cx="8568952" cy="6490094"/>
          </a:xfrm>
        </p:spPr>
      </p:pic>
    </p:spTree>
    <p:extLst>
      <p:ext uri="{BB962C8B-B14F-4D97-AF65-F5344CB8AC3E}">
        <p14:creationId xmlns:p14="http://schemas.microsoft.com/office/powerpoint/2010/main" xmlns="" val="28487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325_1053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07036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69" y="379845"/>
            <a:ext cx="4152068" cy="30858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9960" y="3442300"/>
            <a:ext cx="4104456" cy="3050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0800" y="375277"/>
            <a:ext cx="4149585" cy="30933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016" y="3442300"/>
            <a:ext cx="4129721" cy="305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763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325_1054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332656"/>
            <a:ext cx="8908482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325_1054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482453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2"/>
                </a:solidFill>
              </a:rPr>
              <a:t>Мультимедийная </a:t>
            </a:r>
            <a:r>
              <a:rPr lang="ru-RU" sz="3400" b="1" dirty="0">
                <a:solidFill>
                  <a:schemeClr val="accent2"/>
                </a:solidFill>
              </a:rPr>
              <a:t>обучающая система для инклюзивного образования </a:t>
            </a:r>
            <a:r>
              <a:rPr lang="ru-RU" sz="3400" b="1" dirty="0" err="1">
                <a:solidFill>
                  <a:schemeClr val="accent2"/>
                </a:solidFill>
              </a:rPr>
              <a:t>Multikid</a:t>
            </a:r>
            <a:r>
              <a:rPr lang="ru-RU" sz="3400" b="1" dirty="0">
                <a:solidFill>
                  <a:schemeClr val="accent2"/>
                </a:solidFill>
              </a:rPr>
              <a:t>. </a:t>
            </a:r>
            <a:endParaRPr lang="ru-RU" sz="3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34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Комплекс </a:t>
            </a:r>
            <a:r>
              <a:rPr lang="ru-RU" sz="2900" b="1" i="1" dirty="0">
                <a:solidFill>
                  <a:schemeClr val="accent2"/>
                </a:solidFill>
              </a:rPr>
              <a:t>представляет собой средство, обеспечивающее связь между</a:t>
            </a:r>
          </a:p>
          <a:p>
            <a:pPr marL="0" indent="0">
              <a:buNone/>
            </a:pPr>
            <a:r>
              <a:rPr lang="ru-RU" sz="2900" b="1" i="1" dirty="0">
                <a:solidFill>
                  <a:schemeClr val="accent2"/>
                </a:solidFill>
              </a:rPr>
              <a:t>педагогом и ребенком на основе личностно-ориентированного подхода. В системе органично соединено: </a:t>
            </a:r>
            <a:endParaRPr lang="ru-RU" sz="29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29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2900" b="1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традиционная </a:t>
            </a: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подготовка детей</a:t>
            </a: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на основе</a:t>
            </a:r>
          </a:p>
          <a:p>
            <a:pPr marL="0" indent="0">
              <a:buNone/>
            </a:pPr>
            <a:r>
              <a:rPr lang="ru-RU" sz="2900" b="1" i="1" dirty="0">
                <a:solidFill>
                  <a:schemeClr val="accent2"/>
                </a:solidFill>
              </a:rPr>
              <a:t>дидактических </a:t>
            </a:r>
            <a:endParaRPr lang="ru-RU" sz="29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материалов </a:t>
            </a:r>
            <a:r>
              <a:rPr lang="ru-RU" sz="2900" b="1" i="1" dirty="0">
                <a:solidFill>
                  <a:schemeClr val="accent2"/>
                </a:solidFill>
              </a:rPr>
              <a:t>и </a:t>
            </a:r>
            <a:endParaRPr lang="ru-RU" sz="2900" b="1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инновационная </a:t>
            </a: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компьютерная </a:t>
            </a:r>
          </a:p>
          <a:p>
            <a:pPr marL="0" indent="0">
              <a:buNone/>
            </a:pPr>
            <a:r>
              <a:rPr lang="ru-RU" sz="2900" b="1" i="1" dirty="0" smtClean="0">
                <a:solidFill>
                  <a:schemeClr val="accent2"/>
                </a:solidFill>
              </a:rPr>
              <a:t>программа</a:t>
            </a:r>
            <a:r>
              <a:rPr lang="ru-RU" sz="2900" b="1" i="1" dirty="0">
                <a:solidFill>
                  <a:schemeClr val="accent2"/>
                </a:solidFill>
              </a:rPr>
              <a:t>. </a:t>
            </a:r>
          </a:p>
          <a:p>
            <a:pPr marL="0" indent="0">
              <a:buNone/>
            </a:pPr>
            <a:endParaRPr lang="ru-RU" sz="2200" b="1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2200" b="1" i="1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2660847"/>
            <a:ext cx="5212836" cy="361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39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310_1114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785991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265</TotalTime>
  <Words>102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Использование  интерактивного оборудования в коррекционной работе  с детьми с ограниченными возможностями здоровья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интерактивного оборудования в коррекционной работе  с детьми с ограниченными возможностями здоровья </dc:title>
  <dc:creator>дмитрий</dc:creator>
  <cp:lastModifiedBy>1</cp:lastModifiedBy>
  <cp:revision>18</cp:revision>
  <dcterms:created xsi:type="dcterms:W3CDTF">2015-02-22T11:03:47Z</dcterms:created>
  <dcterms:modified xsi:type="dcterms:W3CDTF">2016-04-06T07:14:24Z</dcterms:modified>
</cp:coreProperties>
</file>