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A8F9-71C3-4B17-AC7A-ACBA466C96C0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CFA7-B502-4C96-A292-1397BCB4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628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A8F9-71C3-4B17-AC7A-ACBA466C96C0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CFA7-B502-4C96-A292-1397BCB4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790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A8F9-71C3-4B17-AC7A-ACBA466C96C0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CFA7-B502-4C96-A292-1397BCB4364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6478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A8F9-71C3-4B17-AC7A-ACBA466C96C0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CFA7-B502-4C96-A292-1397BCB4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456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A8F9-71C3-4B17-AC7A-ACBA466C96C0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CFA7-B502-4C96-A292-1397BCB4364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6406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A8F9-71C3-4B17-AC7A-ACBA466C96C0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CFA7-B502-4C96-A292-1397BCB4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317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A8F9-71C3-4B17-AC7A-ACBA466C96C0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CFA7-B502-4C96-A292-1397BCB4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294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A8F9-71C3-4B17-AC7A-ACBA466C96C0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CFA7-B502-4C96-A292-1397BCB4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14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A8F9-71C3-4B17-AC7A-ACBA466C96C0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CFA7-B502-4C96-A292-1397BCB4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954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A8F9-71C3-4B17-AC7A-ACBA466C96C0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CFA7-B502-4C96-A292-1397BCB4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607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A8F9-71C3-4B17-AC7A-ACBA466C96C0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CFA7-B502-4C96-A292-1397BCB4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245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A8F9-71C3-4B17-AC7A-ACBA466C96C0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CFA7-B502-4C96-A292-1397BCB4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437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A8F9-71C3-4B17-AC7A-ACBA466C96C0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CFA7-B502-4C96-A292-1397BCB4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91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A8F9-71C3-4B17-AC7A-ACBA466C96C0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CFA7-B502-4C96-A292-1397BCB4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204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A8F9-71C3-4B17-AC7A-ACBA466C96C0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CFA7-B502-4C96-A292-1397BCB4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808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A8F9-71C3-4B17-AC7A-ACBA466C96C0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3CFA7-B502-4C96-A292-1397BCB4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875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7A8F9-71C3-4B17-AC7A-ACBA466C96C0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7403CFA7-B502-4C96-A292-1397BCB436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100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АРТИКУЛЯЦИОННАЯ ГИМНАСТИКА В СТИХАХ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6049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Артикуляционная гимнастика в стихах — Орешки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403" y="1514901"/>
            <a:ext cx="3009503" cy="3111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26590" y="1926525"/>
            <a:ext cx="4749421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200" b="0" i="0" dirty="0" smtClean="0">
                <a:solidFill>
                  <a:schemeClr val="accent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«ОРЕШЕК»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Словно белки мы без спешки, 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Ловко щёлкаем орешки.</a:t>
            </a:r>
          </a:p>
          <a:p>
            <a:r>
              <a:rPr lang="ru-RU" b="1" i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Описание: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рот закрыт, кончик языка с напряжением поочередно упирается в щёки, на щеках образуются твердые шарики — "орешки".</a:t>
            </a:r>
            <a:endParaRPr lang="ru-RU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47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Артикуляционная гимнастика в стихах — Гармошка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514" y="1269242"/>
            <a:ext cx="3138986" cy="3166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299044" y="1670292"/>
            <a:ext cx="5254389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0" i="0" dirty="0" smtClean="0">
                <a:solidFill>
                  <a:schemeClr val="accent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«ГАРМОШКА»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Присосу язык на нёбо,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А теперь смотрите в оба: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Ходит челюсть вверх и вниз –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У неё такой круиз.</a:t>
            </a:r>
          </a:p>
          <a:p>
            <a:r>
              <a:rPr lang="ru-RU" b="1" i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Описание: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Улыбнуться, открыть рот, присосать язык к нёбу, открывать и закрывать рот (как растягивают меха гармошки). При этом растягивается подъязычная связка. Постепенно надо раскрывать рот всё шире и дольше удерживать язык в верхнем положении.</a:t>
            </a:r>
            <a:endParaRPr lang="ru-RU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73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Артикуляционная гимнастика в стихах — Иголочка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752" y="1433015"/>
            <a:ext cx="2674961" cy="3057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080680" y="1561180"/>
            <a:ext cx="504967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0" i="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«ИГОЛОЧКА»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Улыбаюсь: вот шутник –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Узким-узким стал язык.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Меж зубами, как сучок,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Вылез длинный язычок.</a:t>
            </a:r>
          </a:p>
          <a:p>
            <a:r>
              <a:rPr lang="ru-RU" b="1" i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Описание: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Открыть рот, язык высунуть как можно дальше, напрячь его, сделать узким и удерживать в таком положении под счёт от 1 до 5-10.</a:t>
            </a:r>
            <a:endParaRPr lang="ru-RU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80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Артикуляционная гимнастика в стихах — Бульдог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331" y="1241946"/>
            <a:ext cx="3330054" cy="335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408226" y="2551837"/>
            <a:ext cx="473577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0" i="0" dirty="0" smtClean="0">
                <a:solidFill>
                  <a:schemeClr val="accent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«БУЛЬДОГ»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За верхнюю губку заложен язык – 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Бульдог уступать никому не привык.</a:t>
            </a:r>
          </a:p>
          <a:p>
            <a:r>
              <a:rPr lang="ru-RU" b="1" i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Описание: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Чуть приоткрыть рот и поместить язык между верхней губой и верхними зубами. Удерживать в таком положении не менее 5 секунд.</a:t>
            </a:r>
            <a:endParaRPr lang="ru-RU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94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54843"/>
            <a:ext cx="8596668" cy="56865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речи звуки произносятся не изолированно, а плавно один за другим, и органы артикуляции должны уметь быстро менять свое положение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Артикуляционную гимнастику для дошкольников лучше проводить в игровой форме. Для этого хорошо подходят малые стихотворные формы. Артикуляционная гимнастика в стихах – это не только повышение интереса ребёнка к конкретному упражнению, ни и отсчёт времени выполнения упражнения и определение ритма выполнения динамических упражнений.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 вашему вниманию упражнения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стихотворения к ним, которые непосредственно использую в своей работе.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664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7927772"/>
              </p:ext>
            </p:extLst>
          </p:nvPr>
        </p:nvGraphicFramePr>
        <p:xfrm>
          <a:off x="1146411" y="743585"/>
          <a:ext cx="8222672" cy="5052304"/>
        </p:xfrm>
        <a:graphic>
          <a:graphicData uri="http://schemas.openxmlformats.org/drawingml/2006/table">
            <a:tbl>
              <a:tblPr/>
              <a:tblGrid>
                <a:gridCol w="4111336"/>
                <a:gridCol w="4111336"/>
              </a:tblGrid>
              <a:tr h="5052304">
                <a:tc>
                  <a:txBody>
                    <a:bodyPr/>
                    <a:lstStyle/>
                    <a:p>
                      <a:pPr fontAlgn="t"/>
                      <a:r>
                        <a:rPr lang="ru-RU" sz="3200" b="1" dirty="0" smtClean="0">
                          <a:solidFill>
                            <a:schemeClr val="accent2"/>
                          </a:solidFill>
                          <a:effectLst/>
                        </a:rPr>
                        <a:t>«ЧАСИКИ»</a:t>
                      </a:r>
                      <a:endParaRPr lang="ru-RU" sz="3200" b="1" dirty="0">
                        <a:solidFill>
                          <a:schemeClr val="accent2"/>
                        </a:solidFill>
                        <a:effectLst/>
                      </a:endParaRPr>
                    </a:p>
                  </a:txBody>
                  <a:tcPr marL="95250" marR="95250" marT="28575" marB="28575">
                    <a:lnL>
                      <a:noFill/>
                    </a:lnL>
                    <a:lnR w="9525" cap="flat" cmpd="sng" algn="ctr">
                      <a:solidFill>
                        <a:srgbClr val="D9C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b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fontAlgn="t"/>
                      <a:endParaRPr lang="ru-RU" b="0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fontAlgn="t"/>
                      <a:r>
                        <a:rPr lang="ru-RU" b="0" dirty="0" smtClean="0">
                          <a:solidFill>
                            <a:srgbClr val="000000"/>
                          </a:solidFill>
                          <a:effectLst/>
                        </a:rPr>
                        <a:t>Тик </a:t>
                      </a:r>
                      <a:r>
                        <a:rPr lang="ru-RU" b="0" dirty="0">
                          <a:solidFill>
                            <a:srgbClr val="000000"/>
                          </a:solidFill>
                          <a:effectLst/>
                        </a:rPr>
                        <a:t>– так, тик – так – </a:t>
                      </a:r>
                      <a:br>
                        <a:rPr lang="ru-RU" b="0" dirty="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ru-RU" b="0" dirty="0">
                          <a:solidFill>
                            <a:srgbClr val="000000"/>
                          </a:solidFill>
                          <a:effectLst/>
                        </a:rPr>
                        <a:t>Ходят часики – вот так! </a:t>
                      </a:r>
                      <a:br>
                        <a:rPr lang="ru-RU" b="0" dirty="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ru-RU" b="0" dirty="0">
                          <a:solidFill>
                            <a:srgbClr val="000000"/>
                          </a:solidFill>
                          <a:effectLst/>
                        </a:rPr>
                        <a:t>Влево тик, </a:t>
                      </a:r>
                      <a:br>
                        <a:rPr lang="ru-RU" b="0" dirty="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ru-RU" b="0" dirty="0">
                          <a:solidFill>
                            <a:srgbClr val="000000"/>
                          </a:solidFill>
                          <a:effectLst/>
                        </a:rPr>
                        <a:t>Вправо так. </a:t>
                      </a:r>
                      <a:br>
                        <a:rPr lang="ru-RU" b="0" dirty="0">
                          <a:solidFill>
                            <a:srgbClr val="000000"/>
                          </a:solidFill>
                          <a:effectLst/>
                        </a:rPr>
                      </a:br>
                      <a:r>
                        <a:rPr lang="ru-RU" b="0" dirty="0">
                          <a:solidFill>
                            <a:srgbClr val="000000"/>
                          </a:solidFill>
                          <a:effectLst/>
                        </a:rPr>
                        <a:t>Ходят часики – вот так!</a:t>
                      </a:r>
                    </a:p>
                    <a:p>
                      <a:pPr fontAlgn="t"/>
                      <a:endParaRPr lang="ru-RU" b="1" i="1" dirty="0" smtClean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fontAlgn="t"/>
                      <a:r>
                        <a:rPr lang="ru-RU" b="1" i="1" dirty="0" smtClean="0">
                          <a:solidFill>
                            <a:srgbClr val="000000"/>
                          </a:solidFill>
                          <a:effectLst/>
                        </a:rPr>
                        <a:t>Описание</a:t>
                      </a:r>
                      <a:r>
                        <a:rPr lang="ru-RU" b="1" i="1" dirty="0">
                          <a:solidFill>
                            <a:srgbClr val="000000"/>
                          </a:solidFill>
                          <a:effectLst/>
                        </a:rPr>
                        <a:t>:</a:t>
                      </a:r>
                      <a:r>
                        <a:rPr lang="ru-RU" b="0" i="1" dirty="0">
                          <a:solidFill>
                            <a:srgbClr val="000000"/>
                          </a:solidFill>
                          <a:effectLst/>
                        </a:rPr>
                        <a:t> Рот широко раскрыть. Язык медленно горизонтально передвигать из стороны в сторону, тянуть язык к уголкам рта. Поочередно менять положение языка 4 – 6 раз.</a:t>
                      </a:r>
                      <a:endParaRPr lang="ru-RU" b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5250" marR="95250" marT="28575" marB="28575">
                    <a:lnL w="9525" cap="flat" cmpd="sng" algn="ctr">
                      <a:solidFill>
                        <a:srgbClr val="D9CFB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Артикуляционная гимнастика в стихах - часи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37" y="1790357"/>
            <a:ext cx="2527460" cy="23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308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Артикуляционная гимнастика в стихах — окошко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507" y="1311065"/>
            <a:ext cx="3680601" cy="3781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698608" y="2551837"/>
            <a:ext cx="51065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«ОКОШКО»</a:t>
            </a:r>
            <a:endParaRPr lang="ru-RU" sz="3200" b="0" i="0" dirty="0" smtClean="0">
              <a:solidFill>
                <a:schemeClr val="accent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Рот приоткрою я немножко, 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Губы сделаю «окошком». 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Зубки рядышком стоят 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И в окошечко глядят.</a:t>
            </a:r>
          </a:p>
          <a:p>
            <a:r>
              <a:rPr lang="ru-RU" b="1" i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Описание: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широко открыть рот — "жарко" закрыть рот — "холодно"</a:t>
            </a:r>
            <a:endParaRPr lang="ru-RU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8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Артикуляционная гимнастика в стихах — лопатка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514" y="968991"/>
            <a:ext cx="2483892" cy="364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835021" y="1529083"/>
            <a:ext cx="5281684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0" i="0" dirty="0" smtClean="0">
                <a:solidFill>
                  <a:schemeClr val="accent6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«ЛОПАТКА»</a:t>
            </a:r>
          </a:p>
          <a:p>
            <a:endParaRPr lang="ru-RU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Пусть язык наш отдыхает, 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Пусть немножко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подремает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</a:p>
          <a:p>
            <a:endParaRPr lang="ru-RU" b="1" i="1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ru-RU" b="1" i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Описание: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Рот открыт, широкий расслабленный язык лежит на нижней губе.</a:t>
            </a:r>
            <a:endParaRPr lang="ru-RU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49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4629" y="914401"/>
            <a:ext cx="8596668" cy="5577338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104" name="Picture 8" descr="Артикуляционная гимнастика в стихах — Варень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629" y="1364776"/>
            <a:ext cx="2407061" cy="3166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916907" y="1547532"/>
            <a:ext cx="518614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0" i="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«ВАРЕНЬЕ»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Нашей Маше очень смело, 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На губу варенье село, 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Нужно ей язык поднять, 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Чтобы капельку слизать.</a:t>
            </a:r>
          </a:p>
          <a:p>
            <a:endParaRPr lang="ru-RU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ru-RU" b="1" i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Описание: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Улыбнуться, приоткрыть рот и широким языком в форме "чашечки" облизать верхнюю губу и спрятать в рот</a:t>
            </a:r>
            <a:endParaRPr lang="ru-RU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08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Артикуляционная гимнастика в стихах — Лошадка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01" y="1364777"/>
            <a:ext cx="3166281" cy="3138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449170" y="1859340"/>
            <a:ext cx="4913194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0" i="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«ЛОШАДКА»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Я лошадка – серый бок (цок, цок), 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Я копытцем постучу (цок, цок), 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Если хочешь, прокачу (цок, цок).</a:t>
            </a:r>
          </a:p>
          <a:p>
            <a:endParaRPr lang="ru-RU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ru-RU" b="1" i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Описание: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Улыбнуться, показать зубы, приоткрыть рот и, присасывая язык к нёбу, пощёлкать кончиком языка. Рот широко открывать (как лошадка цокает копытами). </a:t>
            </a:r>
            <a:br>
              <a:rPr lang="ru-RU" b="0" i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ru-RU" b="0" i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«Остановить лошадку»: сомкнуть губы и достаточно сильно подуть через них. Губы вибрируют и слышен характерный звук: «тпру-у-у».</a:t>
            </a:r>
            <a:endParaRPr lang="ru-RU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94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Артикуляционная гимнастика в стихах — Заборчик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331" y="1555845"/>
            <a:ext cx="2756848" cy="25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189863" y="1387733"/>
            <a:ext cx="5145206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0" i="0" dirty="0" smtClean="0">
                <a:solidFill>
                  <a:schemeClr val="accent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«ЗАБОРЧИК»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Широка Нева – река, 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И улыбка широка. 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Зубки все мои видны – 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От краёв и до десны.</a:t>
            </a:r>
          </a:p>
          <a:p>
            <a:endParaRPr lang="ru-RU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ru-RU" b="1" i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Описание: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Улыбнуться, с напряжением так, чтобы были видны передние верхние и нижние зубы. Удерживать губы в таком положении под счёт от 1 до 5-10.</a:t>
            </a:r>
            <a:endParaRPr lang="ru-RU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84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Артикуляционная гимнастика в стихах — Грибок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70" y="1419367"/>
            <a:ext cx="2442949" cy="3111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094328" y="2274838"/>
            <a:ext cx="504967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0" i="0" dirty="0" smtClean="0">
                <a:solidFill>
                  <a:schemeClr val="accent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«ГРИБОК»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На лесной опушке, 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Где жила кукушка, 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Вырос гриб волнушка, </a:t>
            </a:r>
            <a:b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Шляпа на макушке.</a:t>
            </a:r>
          </a:p>
          <a:p>
            <a:endParaRPr lang="ru-RU" b="0" i="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ru-RU" b="1" i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Описание: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улыбнуться, широко открыть рот, присосать язык к нёбу, чтобы подъязычная связка была натянута («ножка гриба»). Удерживать в таком положении 5-10 секунд.</a:t>
            </a:r>
            <a:endParaRPr lang="ru-RU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07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</TotalTime>
  <Words>193</Words>
  <Application>Microsoft Office PowerPoint</Application>
  <PresentationFormat>Широкоэкранный</PresentationFormat>
  <Paragraphs>49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Times New Roman</vt:lpstr>
      <vt:lpstr>Trebuchet MS</vt:lpstr>
      <vt:lpstr>Verdana</vt:lpstr>
      <vt:lpstr>Wingdings 3</vt:lpstr>
      <vt:lpstr>Грань</vt:lpstr>
      <vt:lpstr>АРТИКУЛЯЦИОННАЯ ГИМНАСТИКА В СТИХАХ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АРТИКУЛЯЦИОННАЯ ГИМНАСТИКА В СТИХАХ</dc:title>
  <dc:creator>Елена1979 Сорокина</dc:creator>
  <cp:lastModifiedBy>Елена1979 Сорокина</cp:lastModifiedBy>
  <cp:revision>5</cp:revision>
  <dcterms:created xsi:type="dcterms:W3CDTF">2016-04-20T11:43:19Z</dcterms:created>
  <dcterms:modified xsi:type="dcterms:W3CDTF">2016-04-20T12:29:32Z</dcterms:modified>
</cp:coreProperties>
</file>